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2"/>
  </p:notesMasterIdLst>
  <p:handoutMasterIdLst>
    <p:handoutMasterId r:id="rId33"/>
  </p:handoutMasterIdLst>
  <p:sldIdLst>
    <p:sldId id="256" r:id="rId2"/>
    <p:sldId id="278" r:id="rId3"/>
    <p:sldId id="368" r:id="rId4"/>
    <p:sldId id="342" r:id="rId5"/>
    <p:sldId id="280" r:id="rId6"/>
    <p:sldId id="308" r:id="rId7"/>
    <p:sldId id="365" r:id="rId8"/>
    <p:sldId id="277" r:id="rId9"/>
    <p:sldId id="364" r:id="rId10"/>
    <p:sldId id="363" r:id="rId11"/>
    <p:sldId id="355" r:id="rId12"/>
    <p:sldId id="369" r:id="rId13"/>
    <p:sldId id="258" r:id="rId14"/>
    <p:sldId id="259" r:id="rId15"/>
    <p:sldId id="260" r:id="rId16"/>
    <p:sldId id="261" r:id="rId17"/>
    <p:sldId id="281" r:id="rId18"/>
    <p:sldId id="339" r:id="rId19"/>
    <p:sldId id="373" r:id="rId20"/>
    <p:sldId id="366" r:id="rId21"/>
    <p:sldId id="346" r:id="rId22"/>
    <p:sldId id="352" r:id="rId23"/>
    <p:sldId id="311" r:id="rId24"/>
    <p:sldId id="263" r:id="rId25"/>
    <p:sldId id="283" r:id="rId26"/>
    <p:sldId id="330" r:id="rId27"/>
    <p:sldId id="284" r:id="rId28"/>
    <p:sldId id="331" r:id="rId29"/>
    <p:sldId id="359" r:id="rId30"/>
    <p:sldId id="353"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4" autoAdjust="0"/>
    <p:restoredTop sz="93725" autoAdjust="0"/>
  </p:normalViewPr>
  <p:slideViewPr>
    <p:cSldViewPr snapToGrid="0">
      <p:cViewPr varScale="1">
        <p:scale>
          <a:sx n="102" d="100"/>
          <a:sy n="102" d="100"/>
        </p:scale>
        <p:origin x="208" y="3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94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A3D3C7-2583-43B1-90A6-9055D21B8163}" type="datetimeFigureOut">
              <a:rPr lang="en-US" smtClean="0"/>
              <a:t>2/27/19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5B988743-3311-4BBE-BFD2-5ADD48604E2A}" type="slidenum">
              <a:rPr lang="en-US" smtClean="0"/>
              <a:t>‹#›</a:t>
            </a:fld>
            <a:endParaRPr lang="en-US"/>
          </a:p>
        </p:txBody>
      </p:sp>
    </p:spTree>
    <p:extLst>
      <p:ext uri="{BB962C8B-B14F-4D97-AF65-F5344CB8AC3E}">
        <p14:creationId xmlns:p14="http://schemas.microsoft.com/office/powerpoint/2010/main" val="348609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EB19EA6-B9D2-4E01-87E6-8942F5D08097}" type="datetimeFigureOut">
              <a:rPr lang="en-US" smtClean="0"/>
              <a:t>2/27/19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44C3345-8560-411F-B69D-641B5E29D625}" type="slidenum">
              <a:rPr lang="en-US" smtClean="0"/>
              <a:t>‹#›</a:t>
            </a:fld>
            <a:endParaRPr lang="en-US"/>
          </a:p>
        </p:txBody>
      </p:sp>
    </p:spTree>
    <p:extLst>
      <p:ext uri="{BB962C8B-B14F-4D97-AF65-F5344CB8AC3E}">
        <p14:creationId xmlns:p14="http://schemas.microsoft.com/office/powerpoint/2010/main" val="257514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4C3345-8560-411F-B69D-641B5E29D625}" type="slidenum">
              <a:rPr lang="en-US" smtClean="0"/>
              <a:t>1</a:t>
            </a:fld>
            <a:endParaRPr lang="en-US" dirty="0"/>
          </a:p>
        </p:txBody>
      </p:sp>
    </p:spTree>
    <p:extLst>
      <p:ext uri="{BB962C8B-B14F-4D97-AF65-F5344CB8AC3E}">
        <p14:creationId xmlns:p14="http://schemas.microsoft.com/office/powerpoint/2010/main" val="164806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17</a:t>
            </a:fld>
            <a:endParaRPr lang="en-US"/>
          </a:p>
        </p:txBody>
      </p:sp>
    </p:spTree>
    <p:extLst>
      <p:ext uri="{BB962C8B-B14F-4D97-AF65-F5344CB8AC3E}">
        <p14:creationId xmlns:p14="http://schemas.microsoft.com/office/powerpoint/2010/main" val="426568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18</a:t>
            </a:fld>
            <a:endParaRPr lang="en-US"/>
          </a:p>
        </p:txBody>
      </p:sp>
    </p:spTree>
    <p:extLst>
      <p:ext uri="{BB962C8B-B14F-4D97-AF65-F5344CB8AC3E}">
        <p14:creationId xmlns:p14="http://schemas.microsoft.com/office/powerpoint/2010/main" val="249696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23</a:t>
            </a:fld>
            <a:endParaRPr lang="en-US"/>
          </a:p>
        </p:txBody>
      </p:sp>
    </p:spTree>
    <p:extLst>
      <p:ext uri="{BB962C8B-B14F-4D97-AF65-F5344CB8AC3E}">
        <p14:creationId xmlns:p14="http://schemas.microsoft.com/office/powerpoint/2010/main" val="217601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24</a:t>
            </a:fld>
            <a:endParaRPr lang="en-US"/>
          </a:p>
        </p:txBody>
      </p:sp>
    </p:spTree>
    <p:extLst>
      <p:ext uri="{BB962C8B-B14F-4D97-AF65-F5344CB8AC3E}">
        <p14:creationId xmlns:p14="http://schemas.microsoft.com/office/powerpoint/2010/main" val="247146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25</a:t>
            </a:fld>
            <a:endParaRPr lang="en-US"/>
          </a:p>
        </p:txBody>
      </p:sp>
    </p:spTree>
    <p:extLst>
      <p:ext uri="{BB962C8B-B14F-4D97-AF65-F5344CB8AC3E}">
        <p14:creationId xmlns:p14="http://schemas.microsoft.com/office/powerpoint/2010/main" val="311559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26</a:t>
            </a:fld>
            <a:endParaRPr lang="en-US"/>
          </a:p>
        </p:txBody>
      </p:sp>
    </p:spTree>
    <p:extLst>
      <p:ext uri="{BB962C8B-B14F-4D97-AF65-F5344CB8AC3E}">
        <p14:creationId xmlns:p14="http://schemas.microsoft.com/office/powerpoint/2010/main" val="221454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27</a:t>
            </a:fld>
            <a:endParaRPr lang="en-US"/>
          </a:p>
        </p:txBody>
      </p:sp>
    </p:spTree>
    <p:extLst>
      <p:ext uri="{BB962C8B-B14F-4D97-AF65-F5344CB8AC3E}">
        <p14:creationId xmlns:p14="http://schemas.microsoft.com/office/powerpoint/2010/main" val="233372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28</a:t>
            </a:fld>
            <a:endParaRPr lang="en-US"/>
          </a:p>
        </p:txBody>
      </p:sp>
    </p:spTree>
    <p:extLst>
      <p:ext uri="{BB962C8B-B14F-4D97-AF65-F5344CB8AC3E}">
        <p14:creationId xmlns:p14="http://schemas.microsoft.com/office/powerpoint/2010/main" val="213808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2</a:t>
            </a:fld>
            <a:endParaRPr lang="en-US"/>
          </a:p>
        </p:txBody>
      </p:sp>
    </p:spTree>
    <p:extLst>
      <p:ext uri="{BB962C8B-B14F-4D97-AF65-F5344CB8AC3E}">
        <p14:creationId xmlns:p14="http://schemas.microsoft.com/office/powerpoint/2010/main" val="18795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5</a:t>
            </a:fld>
            <a:endParaRPr lang="en-US"/>
          </a:p>
        </p:txBody>
      </p:sp>
    </p:spTree>
    <p:extLst>
      <p:ext uri="{BB962C8B-B14F-4D97-AF65-F5344CB8AC3E}">
        <p14:creationId xmlns:p14="http://schemas.microsoft.com/office/powerpoint/2010/main" val="33815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6</a:t>
            </a:fld>
            <a:endParaRPr lang="en-US"/>
          </a:p>
        </p:txBody>
      </p:sp>
    </p:spTree>
    <p:extLst>
      <p:ext uri="{BB962C8B-B14F-4D97-AF65-F5344CB8AC3E}">
        <p14:creationId xmlns:p14="http://schemas.microsoft.com/office/powerpoint/2010/main" val="343880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8</a:t>
            </a:fld>
            <a:endParaRPr lang="en-US"/>
          </a:p>
        </p:txBody>
      </p:sp>
    </p:spTree>
    <p:extLst>
      <p:ext uri="{BB962C8B-B14F-4D97-AF65-F5344CB8AC3E}">
        <p14:creationId xmlns:p14="http://schemas.microsoft.com/office/powerpoint/2010/main" val="416588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13</a:t>
            </a:fld>
            <a:endParaRPr lang="en-US"/>
          </a:p>
        </p:txBody>
      </p:sp>
    </p:spTree>
    <p:extLst>
      <p:ext uri="{BB962C8B-B14F-4D97-AF65-F5344CB8AC3E}">
        <p14:creationId xmlns:p14="http://schemas.microsoft.com/office/powerpoint/2010/main" val="268060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14</a:t>
            </a:fld>
            <a:endParaRPr lang="en-US"/>
          </a:p>
        </p:txBody>
      </p:sp>
    </p:spTree>
    <p:extLst>
      <p:ext uri="{BB962C8B-B14F-4D97-AF65-F5344CB8AC3E}">
        <p14:creationId xmlns:p14="http://schemas.microsoft.com/office/powerpoint/2010/main" val="312527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15</a:t>
            </a:fld>
            <a:endParaRPr lang="en-US"/>
          </a:p>
        </p:txBody>
      </p:sp>
    </p:spTree>
    <p:extLst>
      <p:ext uri="{BB962C8B-B14F-4D97-AF65-F5344CB8AC3E}">
        <p14:creationId xmlns:p14="http://schemas.microsoft.com/office/powerpoint/2010/main" val="285900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C3345-8560-411F-B69D-641B5E29D625}" type="slidenum">
              <a:rPr lang="en-US" smtClean="0"/>
              <a:t>16</a:t>
            </a:fld>
            <a:endParaRPr lang="en-US"/>
          </a:p>
        </p:txBody>
      </p:sp>
    </p:spTree>
    <p:extLst>
      <p:ext uri="{BB962C8B-B14F-4D97-AF65-F5344CB8AC3E}">
        <p14:creationId xmlns:p14="http://schemas.microsoft.com/office/powerpoint/2010/main" val="350481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B4F1C8-EEDA-4AC5-83F6-57C0D9770FE6}" type="datetime1">
              <a:rPr lang="en-US" smtClean="0"/>
              <a:t>2/27/19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B9510-AB46-4E70-A13D-F85CABFF0CDD}" type="datetime1">
              <a:rPr lang="en-US" smtClean="0"/>
              <a:t>2/27/19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73B36-E1B5-4DA9-B7CC-CC226AC80F8B}" type="datetime1">
              <a:rPr lang="en-US" smtClean="0"/>
              <a:t>2/27/19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074DFB8-5FF6-42BC-9A0F-D3AFE5EADC6E}" type="datetime1">
              <a:rPr lang="en-US" smtClean="0"/>
              <a:t>2/27/19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2EE3A8A-15C0-42D0-A460-6B887A2EBC92}" type="datetime1">
              <a:rPr lang="en-US" smtClean="0"/>
              <a:t>2/27/19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8588185-6BDF-44F5-A541-90AE3A407A1D}" type="datetime1">
              <a:rPr lang="en-US" smtClean="0"/>
              <a:t>2/27/19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A8B67E-5915-4095-BC66-DCFA3077D4A6}" type="datetime1">
              <a:rPr lang="en-US" smtClean="0"/>
              <a:t>2/27/19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2A978-305E-4E34-A312-FC9132969E4F}" type="datetime1">
              <a:rPr lang="en-US" smtClean="0"/>
              <a:t>2/27/19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33A808-6E59-4DDA-9DAD-5A7B1B4B7544}" type="datetime1">
              <a:rPr lang="en-US" smtClean="0"/>
              <a:t>2/27/19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8ECD7-82A2-4012-88F4-77649045FE15}" type="datetime1">
              <a:rPr lang="en-US" smtClean="0"/>
              <a:t>2/27/19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5BCBCB-3C64-4E09-A639-08ED962551CF}" type="datetime1">
              <a:rPr lang="en-US" smtClean="0"/>
              <a:t>2/27/19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F279C1-6E76-4A67-A8FD-2A4F6136BB8A}" type="datetime1">
              <a:rPr lang="en-US" smtClean="0"/>
              <a:t>2/27/19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EADB13-7F1F-483F-B000-2EF90CA089FC}" type="datetime1">
              <a:rPr lang="en-US" smtClean="0"/>
              <a:t>2/27/19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915E3-69DC-44B5-9629-7D837242F28D}" type="datetime1">
              <a:rPr lang="en-US" smtClean="0"/>
              <a:t>2/27/19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59A69-F72F-45E7-99EE-F041E0D5DF3C}" type="datetime1">
              <a:rPr lang="en-US" smtClean="0"/>
              <a:t>2/27/19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908F8-D116-48E6-B690-74303685EF60}" type="datetime1">
              <a:rPr lang="en-US" smtClean="0"/>
              <a:t>2/27/19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ACF041-FE74-4C5E-807F-C4F628FB4715}" type="datetime1">
              <a:rPr lang="en-US" smtClean="0"/>
              <a:t>2/27/19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outledge.com/Survival-One-Health-One-Planet-One-Future/Lueddeke/p/book/978113833495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un.org/ga/search/view_doc.asp?symbol=A/RES/70/1&amp;Lang=E"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ho.int/mediacentre/factsheets/zika/e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www.nwhc.usgs.gov/disease_information/white-nose_syndro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hitenosesyndrome.org/sites/default/files/resource/blehert_et_al_2008_wns_fungus_total.pdf" TargetMode="External"/><Relationship Id="rId5" Type="http://schemas.openxmlformats.org/officeDocument/2006/relationships/image" Target="../media/image22.jpeg"/><Relationship Id="rId4" Type="http://schemas.openxmlformats.org/officeDocument/2006/relationships/hyperlink" Target="https://vimeo.com/7670503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0B5TD-JaUTI-jSjFRRGkwTDdaMWM/view"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www.uppsalahealthsummit.se/summit-2017/"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hyperlink" Target="http://documents.worldbank.org/curated/en/703711517234402168/Operational-framework-for-strengthening-human-animal-and-environmental-public-health-systems-at-their-interfa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live.com/news/flint/index.ssf/2016/04/free_lead_testing_event_for_do.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outsideonline.com/2076011/how-portlands-unusual-moss-uncovered-air-pollution-proble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notesSlide" Target="../notesSlides/notesSlide16.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12"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29.xml.rels><?xml version="1.0" encoding="UTF-8" standalone="yes"?>
<Relationships xmlns="http://schemas.openxmlformats.org/package/2006/relationships"><Relationship Id="rId3" Type="http://schemas.openxmlformats.org/officeDocument/2006/relationships/hyperlink" Target="http://www.who.int/news-room/fact-sheets/detail/climate-change-and-health" TargetMode="External"/><Relationship Id="rId2" Type="http://schemas.openxmlformats.org/officeDocument/2006/relationships/image" Target="../media/image63.jpeg"/><Relationship Id="rId1" Type="http://schemas.openxmlformats.org/officeDocument/2006/relationships/slideLayout" Target="../slideLayouts/slideLayout1.xml"/><Relationship Id="rId5" Type="http://schemas.openxmlformats.org/officeDocument/2006/relationships/hyperlink" Target="http://www.sciencedaily.com/releases/2018/11/181125113728.htm" TargetMode="Externa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hyperlink" Target="https://www.onehealthcommission.org/en/programs/one_health_social_sciences_initiativ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youtube.com/watch?v=2pyLm2j3jxI&amp;feature=youtu.be" TargetMode="External"/><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youtube.com/watch?v=TG0pduAYESA" TargetMode="External"/><Relationship Id="rId4" Type="http://schemas.openxmlformats.org/officeDocument/2006/relationships/hyperlink" Target="http://www.pbs.org/spillover-zika-ebola-beyond/ho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0536" y="247545"/>
            <a:ext cx="10014391" cy="1390162"/>
          </a:xfrm>
        </p:spPr>
        <p:txBody>
          <a:bodyPr>
            <a:normAutofit fontScale="90000"/>
          </a:bodyPr>
          <a:lstStyle/>
          <a:p>
            <a:pPr algn="ctr"/>
            <a:r>
              <a:rPr lang="en-US" sz="4000" b="1" dirty="0">
                <a:solidFill>
                  <a:srgbClr val="0070C0"/>
                </a:solidFill>
              </a:rPr>
              <a:t>Overcoming Barriers to a Collaborative and Transdisciplinary One Health Approach</a:t>
            </a:r>
          </a:p>
        </p:txBody>
      </p:sp>
      <p:sp>
        <p:nvSpPr>
          <p:cNvPr id="3" name="Subtitle 2"/>
          <p:cNvSpPr>
            <a:spLocks noGrp="1"/>
          </p:cNvSpPr>
          <p:nvPr>
            <p:ph type="subTitle" idx="1"/>
          </p:nvPr>
        </p:nvSpPr>
        <p:spPr>
          <a:xfrm>
            <a:off x="1966184" y="1936914"/>
            <a:ext cx="9563096" cy="4609936"/>
          </a:xfrm>
        </p:spPr>
        <p:txBody>
          <a:bodyPr>
            <a:normAutofit fontScale="40000" lnSpcReduction="20000"/>
          </a:bodyPr>
          <a:lstStyle/>
          <a:p>
            <a:pPr algn="ctr"/>
            <a:r>
              <a:rPr lang="en-US" sz="6000" i="1" dirty="0"/>
              <a:t>Comments by</a:t>
            </a:r>
          </a:p>
          <a:p>
            <a:pPr algn="ctr"/>
            <a:r>
              <a:rPr lang="en-US" sz="9000" b="1" dirty="0"/>
              <a:t>Bernadette Dunham, D.V.M., Ph.D.</a:t>
            </a:r>
          </a:p>
          <a:p>
            <a:pPr algn="ctr">
              <a:lnSpc>
                <a:spcPct val="120000"/>
              </a:lnSpc>
              <a:spcBef>
                <a:spcPts val="600"/>
              </a:spcBef>
            </a:pPr>
            <a:r>
              <a:rPr lang="en-US" sz="5600" b="1" dirty="0"/>
              <a:t>Professorial Lecturer</a:t>
            </a:r>
          </a:p>
          <a:p>
            <a:pPr algn="ctr">
              <a:lnSpc>
                <a:spcPct val="120000"/>
              </a:lnSpc>
              <a:spcBef>
                <a:spcPts val="600"/>
              </a:spcBef>
              <a:defRPr/>
            </a:pPr>
            <a:r>
              <a:rPr lang="en-US" sz="5600" b="1" dirty="0"/>
              <a:t>Milken Institute School of Public Health</a:t>
            </a:r>
          </a:p>
          <a:p>
            <a:pPr algn="ctr">
              <a:lnSpc>
                <a:spcPct val="120000"/>
              </a:lnSpc>
              <a:spcBef>
                <a:spcPts val="600"/>
              </a:spcBef>
              <a:defRPr/>
            </a:pPr>
            <a:r>
              <a:rPr lang="en-US" sz="5600" b="1" dirty="0"/>
              <a:t> The George Washington University</a:t>
            </a:r>
          </a:p>
          <a:p>
            <a:pPr algn="ctr">
              <a:lnSpc>
                <a:spcPct val="120000"/>
              </a:lnSpc>
              <a:spcBef>
                <a:spcPts val="600"/>
              </a:spcBef>
              <a:defRPr/>
            </a:pPr>
            <a:r>
              <a:rPr lang="en-US" sz="5600" i="1" dirty="0"/>
              <a:t>for the </a:t>
            </a:r>
          </a:p>
          <a:p>
            <a:pPr algn="ctr">
              <a:lnSpc>
                <a:spcPct val="120000"/>
              </a:lnSpc>
              <a:spcBef>
                <a:spcPts val="600"/>
              </a:spcBef>
              <a:defRPr/>
            </a:pPr>
            <a:r>
              <a:rPr lang="en-US" sz="7000" b="1" dirty="0"/>
              <a:t>One Health Social Sciences Initiative</a:t>
            </a:r>
          </a:p>
          <a:p>
            <a:pPr algn="ctr">
              <a:lnSpc>
                <a:spcPct val="120000"/>
              </a:lnSpc>
              <a:spcBef>
                <a:spcPts val="600"/>
              </a:spcBef>
              <a:defRPr/>
            </a:pPr>
            <a:r>
              <a:rPr lang="en-US" sz="7000" b="1" dirty="0"/>
              <a:t>One Health Commission</a:t>
            </a:r>
          </a:p>
          <a:p>
            <a:pPr algn="ctr"/>
            <a:endParaRPr lang="en-US" sz="3100" b="1" dirty="0"/>
          </a:p>
          <a:p>
            <a:pPr algn="ctr"/>
            <a:r>
              <a:rPr lang="en-US" sz="6000" b="1" dirty="0"/>
              <a:t>December 11, 2018</a:t>
            </a:r>
          </a:p>
        </p:txBody>
      </p:sp>
    </p:spTree>
    <p:extLst>
      <p:ext uri="{BB962C8B-B14F-4D97-AF65-F5344CB8AC3E}">
        <p14:creationId xmlns:p14="http://schemas.microsoft.com/office/powerpoint/2010/main" val="2374779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8918-DA83-4F13-9424-2C0624BF78E8}"/>
              </a:ext>
            </a:extLst>
          </p:cNvPr>
          <p:cNvSpPr>
            <a:spLocks noGrp="1"/>
          </p:cNvSpPr>
          <p:nvPr>
            <p:ph type="title"/>
          </p:nvPr>
        </p:nvSpPr>
        <p:spPr>
          <a:xfrm>
            <a:off x="6794205" y="624110"/>
            <a:ext cx="5061097" cy="4718750"/>
          </a:xfrm>
        </p:spPr>
        <p:txBody>
          <a:bodyPr>
            <a:normAutofit fontScale="90000"/>
          </a:bodyPr>
          <a:lstStyle/>
          <a:p>
            <a:r>
              <a:rPr lang="en-US" sz="2000" i="1" dirty="0"/>
              <a:t>“One Health – recognizing the fundamental interconnections between people, animals, plants, the environment – needs to inform the UN-2030 Sustainable  Development Goals and that working towards the adoption of a new mindset is essential.   We need to replace our current view of limitless resources, exploitation, competition and conflict, with one that respects the sanctity of life and strives towards well-being for all, shared prosperity and social stability.” </a:t>
            </a:r>
            <a:br>
              <a:rPr lang="en-US" sz="2000" i="1" dirty="0"/>
            </a:br>
            <a:r>
              <a:rPr lang="en-US" sz="2000" i="1" dirty="0"/>
              <a:t>                          </a:t>
            </a:r>
            <a:r>
              <a:rPr lang="en-US" sz="1800" dirty="0"/>
              <a:t>George R. </a:t>
            </a:r>
            <a:r>
              <a:rPr lang="en-US" sz="1800" dirty="0" err="1"/>
              <a:t>Luddeke</a:t>
            </a:r>
            <a:br>
              <a:rPr lang="en-US" sz="1800" dirty="0"/>
            </a:br>
            <a:br>
              <a:rPr lang="en-US" sz="1800" dirty="0"/>
            </a:br>
            <a:r>
              <a:rPr lang="en-US" sz="1800" dirty="0">
                <a:hlinkClick r:id="rId2"/>
              </a:rPr>
              <a:t>https://www.routledge.com/Survival-One-Health-One-Planet-One-Future/Lueddeke/p/book/9781138334953</a:t>
            </a:r>
            <a:br>
              <a:rPr lang="en-US" sz="1800" dirty="0"/>
            </a:br>
            <a:br>
              <a:rPr lang="en-US" sz="1800" dirty="0"/>
            </a:br>
            <a:br>
              <a:rPr lang="en-US" sz="1800" dirty="0"/>
            </a:br>
            <a:endParaRPr lang="en-US" sz="1800" dirty="0"/>
          </a:p>
        </p:txBody>
      </p:sp>
      <p:sp>
        <p:nvSpPr>
          <p:cNvPr id="4" name="Slide Number Placeholder 3">
            <a:extLst>
              <a:ext uri="{FF2B5EF4-FFF2-40B4-BE49-F238E27FC236}">
                <a16:creationId xmlns:a16="http://schemas.microsoft.com/office/drawing/2014/main" id="{88729B53-9C2F-4C82-921B-5474F7E33F8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Picture 4">
            <a:extLst>
              <a:ext uri="{FF2B5EF4-FFF2-40B4-BE49-F238E27FC236}">
                <a16:creationId xmlns:a16="http://schemas.microsoft.com/office/drawing/2014/main" id="{F883E030-3EAA-408F-B619-9A7752EFAF50}"/>
              </a:ext>
            </a:extLst>
          </p:cNvPr>
          <p:cNvPicPr>
            <a:picLocks noChangeAspect="1"/>
          </p:cNvPicPr>
          <p:nvPr/>
        </p:nvPicPr>
        <p:blipFill>
          <a:blip r:embed="rId3"/>
          <a:stretch>
            <a:fillRect/>
          </a:stretch>
        </p:blipFill>
        <p:spPr>
          <a:xfrm>
            <a:off x="2858347" y="787782"/>
            <a:ext cx="3184248" cy="4868006"/>
          </a:xfrm>
          <a:prstGeom prst="rect">
            <a:avLst/>
          </a:prstGeom>
        </p:spPr>
      </p:pic>
    </p:spTree>
    <p:extLst>
      <p:ext uri="{BB962C8B-B14F-4D97-AF65-F5344CB8AC3E}">
        <p14:creationId xmlns:p14="http://schemas.microsoft.com/office/powerpoint/2010/main" val="112185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0E169B-9ECA-4DDA-B88E-7231F4E49C31}"/>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a:extLst>
              <a:ext uri="{FF2B5EF4-FFF2-40B4-BE49-F238E27FC236}">
                <a16:creationId xmlns:a16="http://schemas.microsoft.com/office/drawing/2014/main" id="{D9D298E0-8C41-40D9-B854-2BD10B18F12F}"/>
              </a:ext>
            </a:extLst>
          </p:cNvPr>
          <p:cNvPicPr>
            <a:picLocks noChangeAspect="1"/>
          </p:cNvPicPr>
          <p:nvPr/>
        </p:nvPicPr>
        <p:blipFill>
          <a:blip r:embed="rId2"/>
          <a:stretch>
            <a:fillRect/>
          </a:stretch>
        </p:blipFill>
        <p:spPr>
          <a:xfrm>
            <a:off x="1959715" y="117709"/>
            <a:ext cx="5770375" cy="6422235"/>
          </a:xfrm>
          <a:prstGeom prst="rect">
            <a:avLst/>
          </a:prstGeom>
        </p:spPr>
      </p:pic>
      <p:sp>
        <p:nvSpPr>
          <p:cNvPr id="2" name="TextBox 1">
            <a:extLst>
              <a:ext uri="{FF2B5EF4-FFF2-40B4-BE49-F238E27FC236}">
                <a16:creationId xmlns:a16="http://schemas.microsoft.com/office/drawing/2014/main" id="{59D79D90-3C88-492D-AA47-D7FAB2885E18}"/>
              </a:ext>
            </a:extLst>
          </p:cNvPr>
          <p:cNvSpPr txBox="1"/>
          <p:nvPr/>
        </p:nvSpPr>
        <p:spPr>
          <a:xfrm>
            <a:off x="4844902" y="5224199"/>
            <a:ext cx="3241243" cy="923330"/>
          </a:xfrm>
          <a:prstGeom prst="rect">
            <a:avLst/>
          </a:prstGeom>
          <a:noFill/>
        </p:spPr>
        <p:txBody>
          <a:bodyPr wrap="square" rtlCol="0">
            <a:spAutoFit/>
          </a:bodyPr>
          <a:lstStyle/>
          <a:p>
            <a:pPr algn="ctr"/>
            <a:r>
              <a:rPr lang="en-US" b="1" dirty="0"/>
              <a:t>Many of these United Nations goals demonstrate a One Health approach.</a:t>
            </a:r>
          </a:p>
        </p:txBody>
      </p:sp>
      <p:sp>
        <p:nvSpPr>
          <p:cNvPr id="3" name="Rectangle 2">
            <a:extLst>
              <a:ext uri="{FF2B5EF4-FFF2-40B4-BE49-F238E27FC236}">
                <a16:creationId xmlns:a16="http://schemas.microsoft.com/office/drawing/2014/main" id="{814A8108-F2CD-43DE-868A-4090D307E9EE}"/>
              </a:ext>
            </a:extLst>
          </p:cNvPr>
          <p:cNvSpPr/>
          <p:nvPr/>
        </p:nvSpPr>
        <p:spPr>
          <a:xfrm>
            <a:off x="2068033" y="6401444"/>
            <a:ext cx="6650665" cy="276999"/>
          </a:xfrm>
          <a:prstGeom prst="rect">
            <a:avLst/>
          </a:prstGeom>
        </p:spPr>
        <p:txBody>
          <a:bodyPr wrap="square">
            <a:spAutoFit/>
          </a:bodyPr>
          <a:lstStyle/>
          <a:p>
            <a:r>
              <a:rPr lang="en-US" sz="1200" b="1" dirty="0">
                <a:hlinkClick r:id="rId3"/>
              </a:rPr>
              <a:t>http://www.un.org/ga/search/view_doc.asp?symbol=A/RES/70/1&amp;Lang=E</a:t>
            </a:r>
            <a:r>
              <a:rPr lang="en-US" sz="1200" b="1" dirty="0"/>
              <a:t> </a:t>
            </a:r>
          </a:p>
        </p:txBody>
      </p:sp>
      <p:sp>
        <p:nvSpPr>
          <p:cNvPr id="5" name="Rectangle 4">
            <a:extLst>
              <a:ext uri="{FF2B5EF4-FFF2-40B4-BE49-F238E27FC236}">
                <a16:creationId xmlns:a16="http://schemas.microsoft.com/office/drawing/2014/main" id="{C1CCDF2D-CA76-451D-8FE3-8D5CDC6B040F}"/>
              </a:ext>
            </a:extLst>
          </p:cNvPr>
          <p:cNvSpPr/>
          <p:nvPr/>
        </p:nvSpPr>
        <p:spPr>
          <a:xfrm>
            <a:off x="8378226" y="2059247"/>
            <a:ext cx="3111478" cy="1200329"/>
          </a:xfrm>
          <a:prstGeom prst="rect">
            <a:avLst/>
          </a:prstGeom>
        </p:spPr>
        <p:txBody>
          <a:bodyPr wrap="square">
            <a:spAutoFit/>
          </a:bodyPr>
          <a:lstStyle/>
          <a:p>
            <a:pPr algn="ctr"/>
            <a:r>
              <a:rPr lang="en-US" b="1" dirty="0"/>
              <a:t>‘All countries and all stakeholders, acting in collaborative partnership, will implement this plan.’</a:t>
            </a:r>
          </a:p>
        </p:txBody>
      </p:sp>
      <p:sp>
        <p:nvSpPr>
          <p:cNvPr id="7" name="Rectangle 6">
            <a:extLst>
              <a:ext uri="{FF2B5EF4-FFF2-40B4-BE49-F238E27FC236}">
                <a16:creationId xmlns:a16="http://schemas.microsoft.com/office/drawing/2014/main" id="{FC6C8397-3ECA-442F-933B-19E015E62CB6}"/>
              </a:ext>
            </a:extLst>
          </p:cNvPr>
          <p:cNvSpPr/>
          <p:nvPr/>
        </p:nvSpPr>
        <p:spPr>
          <a:xfrm>
            <a:off x="7640094" y="890889"/>
            <a:ext cx="4587742" cy="646331"/>
          </a:xfrm>
          <a:prstGeom prst="rect">
            <a:avLst/>
          </a:prstGeom>
        </p:spPr>
        <p:txBody>
          <a:bodyPr wrap="square">
            <a:spAutoFit/>
          </a:bodyPr>
          <a:lstStyle/>
          <a:p>
            <a:pPr algn="ctr"/>
            <a:r>
              <a:rPr lang="en-US" b="1" dirty="0"/>
              <a:t>Transforming our world: The 2030 Agenda for Sustainable Development</a:t>
            </a:r>
          </a:p>
        </p:txBody>
      </p:sp>
    </p:spTree>
    <p:extLst>
      <p:ext uri="{BB962C8B-B14F-4D97-AF65-F5344CB8AC3E}">
        <p14:creationId xmlns:p14="http://schemas.microsoft.com/office/powerpoint/2010/main" val="228895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F725-6894-4A50-8F9E-B5379008CB41}"/>
              </a:ext>
            </a:extLst>
          </p:cNvPr>
          <p:cNvSpPr>
            <a:spLocks noGrp="1"/>
          </p:cNvSpPr>
          <p:nvPr>
            <p:ph type="title"/>
          </p:nvPr>
        </p:nvSpPr>
        <p:spPr>
          <a:xfrm>
            <a:off x="2403272" y="210936"/>
            <a:ext cx="7844781" cy="1280890"/>
          </a:xfrm>
        </p:spPr>
        <p:txBody>
          <a:bodyPr/>
          <a:lstStyle/>
          <a:p>
            <a:pPr algn="ctr"/>
            <a:r>
              <a:rPr lang="en-US" b="1" dirty="0">
                <a:solidFill>
                  <a:srgbClr val="0070C0"/>
                </a:solidFill>
              </a:rPr>
              <a:t>Challenges/Barriers We Face in Advancing One Health  </a:t>
            </a:r>
          </a:p>
        </p:txBody>
      </p:sp>
      <p:sp>
        <p:nvSpPr>
          <p:cNvPr id="3" name="Content Placeholder 2">
            <a:extLst>
              <a:ext uri="{FF2B5EF4-FFF2-40B4-BE49-F238E27FC236}">
                <a16:creationId xmlns:a16="http://schemas.microsoft.com/office/drawing/2014/main" id="{CF20C55E-249D-469F-A98B-410F78E09AFD}"/>
              </a:ext>
            </a:extLst>
          </p:cNvPr>
          <p:cNvSpPr>
            <a:spLocks noGrp="1"/>
          </p:cNvSpPr>
          <p:nvPr>
            <p:ph idx="1"/>
          </p:nvPr>
        </p:nvSpPr>
        <p:spPr>
          <a:xfrm>
            <a:off x="2403272" y="1666240"/>
            <a:ext cx="7652068" cy="4131734"/>
          </a:xfrm>
        </p:spPr>
        <p:txBody>
          <a:bodyPr>
            <a:normAutofit lnSpcReduction="10000"/>
          </a:bodyPr>
          <a:lstStyle/>
          <a:p>
            <a:r>
              <a:rPr lang="en-US" sz="2400" dirty="0"/>
              <a:t>Language barriers</a:t>
            </a:r>
          </a:p>
          <a:p>
            <a:r>
              <a:rPr lang="en-US" sz="2400" dirty="0"/>
              <a:t>Prejudices</a:t>
            </a:r>
          </a:p>
          <a:p>
            <a:r>
              <a:rPr lang="en-US" sz="2400" dirty="0"/>
              <a:t>Building respect and trust</a:t>
            </a:r>
          </a:p>
          <a:p>
            <a:r>
              <a:rPr lang="en-US" sz="2400" dirty="0"/>
              <a:t>Communication skills</a:t>
            </a:r>
          </a:p>
          <a:p>
            <a:r>
              <a:rPr lang="en-US" sz="2400" dirty="0"/>
              <a:t>Understanding cultures</a:t>
            </a:r>
          </a:p>
          <a:p>
            <a:r>
              <a:rPr lang="en-US" sz="2400" dirty="0"/>
              <a:t>Listening – seek first to understand</a:t>
            </a:r>
          </a:p>
          <a:p>
            <a:r>
              <a:rPr lang="en-US" sz="2400" dirty="0"/>
              <a:t>Advocacy skills</a:t>
            </a:r>
          </a:p>
          <a:p>
            <a:r>
              <a:rPr lang="en-US" sz="2400" dirty="0"/>
              <a:t>Willingness to change</a:t>
            </a:r>
          </a:p>
          <a:p>
            <a:r>
              <a:rPr lang="en-US" sz="2400" dirty="0"/>
              <a:t>Economics</a:t>
            </a:r>
          </a:p>
          <a:p>
            <a:endParaRPr lang="en-US" sz="2400" dirty="0"/>
          </a:p>
        </p:txBody>
      </p:sp>
      <p:sp>
        <p:nvSpPr>
          <p:cNvPr id="4" name="Slide Number Placeholder 3">
            <a:extLst>
              <a:ext uri="{FF2B5EF4-FFF2-40B4-BE49-F238E27FC236}">
                <a16:creationId xmlns:a16="http://schemas.microsoft.com/office/drawing/2014/main" id="{98BE3565-180B-4CE0-ABAB-5C8F6518BF8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8041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1992" y="184829"/>
            <a:ext cx="8181975" cy="785515"/>
          </a:xfrm>
        </p:spPr>
        <p:txBody>
          <a:bodyPr>
            <a:normAutofit/>
          </a:bodyPr>
          <a:lstStyle/>
          <a:p>
            <a:r>
              <a:rPr lang="en-US" altLang="en-US" b="1" dirty="0">
                <a:solidFill>
                  <a:srgbClr val="0070C0"/>
                </a:solidFill>
                <a:cs typeface="Tunga" panose="020B0502040204020203" pitchFamily="34" charset="0"/>
              </a:rPr>
              <a:t>Emerging &amp; Re-emerging infections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4" descr="http://www.onehealthinitiative.com/gfx/MapLr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3131" y="970344"/>
            <a:ext cx="7118231" cy="53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flipH="1">
            <a:off x="4365312" y="1607298"/>
            <a:ext cx="823823" cy="46166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2400" b="1" dirty="0">
                <a:solidFill>
                  <a:schemeClr val="bg1"/>
                </a:solidFill>
                <a:latin typeface="Arial" panose="020B0604020202020204" pitchFamily="34" charset="0"/>
              </a:rPr>
              <a:t>75%</a:t>
            </a:r>
          </a:p>
        </p:txBody>
      </p:sp>
      <p:sp>
        <p:nvSpPr>
          <p:cNvPr id="8" name="TextBox 3"/>
          <p:cNvSpPr txBox="1">
            <a:spLocks noChangeArrowheads="1"/>
          </p:cNvSpPr>
          <p:nvPr/>
        </p:nvSpPr>
        <p:spPr bwMode="auto">
          <a:xfrm>
            <a:off x="3421992" y="6531632"/>
            <a:ext cx="8181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200" b="1" dirty="0"/>
              <a:t>Created by Thomas P. </a:t>
            </a:r>
            <a:r>
              <a:rPr lang="en-US" altLang="en-US" sz="1200" b="1" dirty="0" err="1"/>
              <a:t>Monath</a:t>
            </a:r>
            <a:r>
              <a:rPr lang="en-US" altLang="en-US" sz="1200" b="1" dirty="0"/>
              <a:t>, MD for the One Health Initiative website.   http://www.onehealthinitiative.com/index.php</a:t>
            </a:r>
          </a:p>
        </p:txBody>
      </p:sp>
      <p:sp>
        <p:nvSpPr>
          <p:cNvPr id="3" name="TextBox 2"/>
          <p:cNvSpPr txBox="1"/>
          <p:nvPr/>
        </p:nvSpPr>
        <p:spPr>
          <a:xfrm>
            <a:off x="6848061" y="4959626"/>
            <a:ext cx="517873" cy="276999"/>
          </a:xfrm>
          <a:prstGeom prst="rect">
            <a:avLst/>
          </a:prstGeom>
          <a:noFill/>
          <a:ln w="19050">
            <a:solidFill>
              <a:srgbClr val="FF0000"/>
            </a:solidFill>
          </a:ln>
        </p:spPr>
        <p:txBody>
          <a:bodyPr wrap="square" rtlCol="0">
            <a:spAutoFit/>
          </a:bodyPr>
          <a:lstStyle/>
          <a:p>
            <a:r>
              <a:rPr lang="en-US" sz="1200" b="1" dirty="0" err="1">
                <a:solidFill>
                  <a:srgbClr val="FFFF00"/>
                </a:solidFill>
              </a:rPr>
              <a:t>Zika</a:t>
            </a:r>
            <a:endParaRPr lang="en-US" sz="1200" b="1" dirty="0">
              <a:solidFill>
                <a:srgbClr val="FFFF00"/>
              </a:solidFill>
            </a:endParaRPr>
          </a:p>
        </p:txBody>
      </p:sp>
    </p:spTree>
    <p:extLst>
      <p:ext uri="{BB962C8B-B14F-4D97-AF65-F5344CB8AC3E}">
        <p14:creationId xmlns:p14="http://schemas.microsoft.com/office/powerpoint/2010/main" val="74916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Title 1"/>
          <p:cNvSpPr>
            <a:spLocks noGrp="1"/>
          </p:cNvSpPr>
          <p:nvPr>
            <p:ph type="title"/>
          </p:nvPr>
        </p:nvSpPr>
        <p:spPr>
          <a:xfrm>
            <a:off x="2368638" y="58952"/>
            <a:ext cx="8911687" cy="825128"/>
          </a:xfrm>
        </p:spPr>
        <p:txBody>
          <a:bodyPr/>
          <a:lstStyle/>
          <a:p>
            <a:pPr algn="ctr"/>
            <a:r>
              <a:rPr lang="en-US" altLang="en-US" b="1" dirty="0" err="1">
                <a:solidFill>
                  <a:srgbClr val="0070C0"/>
                </a:solidFill>
                <a:cs typeface="Tunga" panose="020B0502040204020203" pitchFamily="34" charset="0"/>
              </a:rPr>
              <a:t>Zika</a:t>
            </a:r>
            <a:r>
              <a:rPr lang="en-US" altLang="en-US" b="1" dirty="0">
                <a:solidFill>
                  <a:srgbClr val="0070C0"/>
                </a:solidFill>
                <a:cs typeface="Tunga" panose="020B0502040204020203" pitchFamily="34" charset="0"/>
              </a:rPr>
              <a:t> Virus – Exemplifies  “One Health”</a:t>
            </a:r>
          </a:p>
        </p:txBody>
      </p:sp>
      <p:sp>
        <p:nvSpPr>
          <p:cNvPr id="7" name="Content Placeholder 2"/>
          <p:cNvSpPr>
            <a:spLocks noGrp="1"/>
          </p:cNvSpPr>
          <p:nvPr>
            <p:ph idx="1"/>
          </p:nvPr>
        </p:nvSpPr>
        <p:spPr>
          <a:xfrm>
            <a:off x="2013086" y="1079036"/>
            <a:ext cx="9782354" cy="5626565"/>
          </a:xfrm>
        </p:spPr>
        <p:txBody>
          <a:bodyPr>
            <a:noAutofit/>
          </a:bodyPr>
          <a:lstStyle/>
          <a:p>
            <a:pPr marL="0" indent="0">
              <a:buFont typeface="Arial" charset="0"/>
              <a:buNone/>
              <a:defRPr/>
            </a:pPr>
            <a:r>
              <a:rPr lang="en-US" sz="2200" dirty="0"/>
              <a:t>The One Health approach brings together entomologists, physicians, veterinarians, virologists, wild life biologists, environmental experts, universities, governments, public health  organizations, world health organizations, just to mention a few… all seeking to help address the following needs: </a:t>
            </a:r>
          </a:p>
          <a:p>
            <a:pPr marL="457200" indent="-457200">
              <a:buFont typeface="Arial" charset="0"/>
              <a:buChar char="•"/>
              <a:defRPr/>
            </a:pPr>
            <a:r>
              <a:rPr lang="en-US" sz="2200" dirty="0" err="1"/>
              <a:t>Zika</a:t>
            </a:r>
            <a:r>
              <a:rPr lang="en-US" sz="2200" dirty="0"/>
              <a:t> virus infection is usually asymptomatic or causes mild illness (e.g. fever, rash, muscle/joint pain), however, CDC has concluded that Zika virus infection during pregnancy can cause </a:t>
            </a:r>
            <a:r>
              <a:rPr lang="en-US" sz="2200" b="1" dirty="0"/>
              <a:t>microcephaly</a:t>
            </a:r>
            <a:r>
              <a:rPr lang="en-US" sz="2200" dirty="0"/>
              <a:t> and other severe fetal brain defects.  </a:t>
            </a:r>
          </a:p>
          <a:p>
            <a:pPr marL="457200" indent="-457200">
              <a:buFont typeface="Arial" charset="0"/>
              <a:buChar char="•"/>
              <a:defRPr/>
            </a:pPr>
            <a:r>
              <a:rPr lang="en-US" sz="2200" dirty="0">
                <a:solidFill>
                  <a:srgbClr val="0070C0"/>
                </a:solidFill>
              </a:rPr>
              <a:t>Commercial </a:t>
            </a:r>
            <a:r>
              <a:rPr lang="en-US" sz="2200" u="sng" dirty="0">
                <a:solidFill>
                  <a:srgbClr val="0070C0"/>
                </a:solidFill>
              </a:rPr>
              <a:t>vaccines</a:t>
            </a:r>
            <a:r>
              <a:rPr lang="en-US" sz="2200" dirty="0">
                <a:solidFill>
                  <a:srgbClr val="0070C0"/>
                </a:solidFill>
              </a:rPr>
              <a:t> and specific antiviral drug treatment for </a:t>
            </a:r>
            <a:r>
              <a:rPr lang="en-US" sz="2200" dirty="0" err="1">
                <a:solidFill>
                  <a:srgbClr val="0070C0"/>
                </a:solidFill>
              </a:rPr>
              <a:t>Zika</a:t>
            </a:r>
            <a:r>
              <a:rPr lang="en-US" sz="2200" dirty="0">
                <a:solidFill>
                  <a:srgbClr val="0070C0"/>
                </a:solidFill>
              </a:rPr>
              <a:t> virus infection are needed.  Funding for basic research and vaccine/drug development is required. </a:t>
            </a:r>
          </a:p>
          <a:p>
            <a:pPr marL="457200" indent="-457200">
              <a:buFont typeface="Arial" charset="0"/>
              <a:buChar char="•"/>
              <a:defRPr/>
            </a:pPr>
            <a:r>
              <a:rPr lang="en-US" sz="2200" u="sng" dirty="0"/>
              <a:t>Diagnostic tests</a:t>
            </a:r>
            <a:r>
              <a:rPr lang="en-US" sz="2200" dirty="0"/>
              <a:t> for </a:t>
            </a:r>
            <a:r>
              <a:rPr lang="en-US" sz="2200" dirty="0" err="1"/>
              <a:t>Zika</a:t>
            </a:r>
            <a:r>
              <a:rPr lang="en-US" sz="2200" dirty="0"/>
              <a:t> virus (e.g. blood, urine or saliva samples) need to be developed and then approved by the FDA.</a:t>
            </a:r>
          </a:p>
        </p:txBody>
      </p:sp>
    </p:spTree>
    <p:extLst>
      <p:ext uri="{BB962C8B-B14F-4D97-AF65-F5344CB8AC3E}">
        <p14:creationId xmlns:p14="http://schemas.microsoft.com/office/powerpoint/2010/main" val="183041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Title 1"/>
          <p:cNvSpPr>
            <a:spLocks noGrp="1"/>
          </p:cNvSpPr>
          <p:nvPr>
            <p:ph type="title"/>
          </p:nvPr>
        </p:nvSpPr>
        <p:spPr>
          <a:xfrm>
            <a:off x="1915066" y="147337"/>
            <a:ext cx="9727570" cy="784316"/>
          </a:xfrm>
        </p:spPr>
        <p:txBody>
          <a:bodyPr/>
          <a:lstStyle/>
          <a:p>
            <a:r>
              <a:rPr lang="en-US" altLang="en-US" b="1" dirty="0" err="1">
                <a:solidFill>
                  <a:srgbClr val="0070C0"/>
                </a:solidFill>
                <a:cs typeface="Tunga" panose="020B0502040204020203" pitchFamily="34" charset="0"/>
              </a:rPr>
              <a:t>Zika</a:t>
            </a:r>
            <a:r>
              <a:rPr lang="en-US" altLang="en-US" b="1" dirty="0">
                <a:solidFill>
                  <a:srgbClr val="0070C0"/>
                </a:solidFill>
                <a:cs typeface="Tunga" panose="020B0502040204020203" pitchFamily="34" charset="0"/>
              </a:rPr>
              <a:t> Virus – Exemplifies  “One Health” </a:t>
            </a:r>
            <a:r>
              <a:rPr lang="en-US" altLang="en-US" sz="2700" b="1" dirty="0">
                <a:solidFill>
                  <a:srgbClr val="0070C0"/>
                </a:solidFill>
                <a:cs typeface="Tunga" panose="020B0502040204020203" pitchFamily="34" charset="0"/>
              </a:rPr>
              <a:t>cont’d</a:t>
            </a:r>
            <a:endParaRPr lang="en-US" altLang="en-US" sz="2700" dirty="0">
              <a:cs typeface="Tunga" panose="020B0502040204020203" pitchFamily="34" charset="0"/>
            </a:endParaRPr>
          </a:p>
        </p:txBody>
      </p:sp>
      <p:sp>
        <p:nvSpPr>
          <p:cNvPr id="7" name="Content Placeholder 2"/>
          <p:cNvSpPr>
            <a:spLocks noGrp="1"/>
          </p:cNvSpPr>
          <p:nvPr>
            <p:ph idx="1"/>
          </p:nvPr>
        </p:nvSpPr>
        <p:spPr>
          <a:xfrm>
            <a:off x="1915066" y="1152525"/>
            <a:ext cx="9937627" cy="5349875"/>
          </a:xfrm>
        </p:spPr>
        <p:txBody>
          <a:bodyPr>
            <a:normAutofit fontScale="92500"/>
          </a:bodyPr>
          <a:lstStyle/>
          <a:p>
            <a:pPr marL="457200" indent="-457200">
              <a:buFont typeface="Arial" charset="0"/>
              <a:buChar char="•"/>
              <a:defRPr/>
            </a:pPr>
            <a:r>
              <a:rPr lang="en-US" sz="2400" dirty="0"/>
              <a:t>Mosquito (</a:t>
            </a:r>
            <a:r>
              <a:rPr lang="en-US" sz="2400" i="1" dirty="0"/>
              <a:t>Aedes</a:t>
            </a:r>
            <a:r>
              <a:rPr lang="en-US" sz="2400" dirty="0"/>
              <a:t> genus) </a:t>
            </a:r>
            <a:r>
              <a:rPr lang="en-US" sz="2400" u="sng" dirty="0"/>
              <a:t>vector control</a:t>
            </a:r>
            <a:r>
              <a:rPr lang="en-US" sz="2400" dirty="0"/>
              <a:t> needs focused intervention         (</a:t>
            </a:r>
            <a:r>
              <a:rPr lang="en-US" sz="2400" i="1" dirty="0"/>
              <a:t>e.g.</a:t>
            </a:r>
            <a:r>
              <a:rPr lang="en-US" sz="2400" dirty="0"/>
              <a:t> removal of water-containing sources; insecticide sprays;  utilizing genetically engineered mosquitoes to suppress the mosquito population);  risk communication/education to help the public avoid mosquito exposure. </a:t>
            </a:r>
          </a:p>
          <a:p>
            <a:pPr marL="0" indent="0">
              <a:buFont typeface="Arial" panose="020B0604020202020204" pitchFamily="34" charset="0"/>
              <a:buNone/>
              <a:defRPr/>
            </a:pPr>
            <a:endParaRPr lang="en-US" sz="1000" dirty="0"/>
          </a:p>
          <a:p>
            <a:pPr marL="457200" indent="-457200">
              <a:buFont typeface="Arial" charset="0"/>
              <a:buChar char="•"/>
              <a:defRPr/>
            </a:pPr>
            <a:r>
              <a:rPr lang="en-US" sz="2400" dirty="0">
                <a:solidFill>
                  <a:srgbClr val="0070C0"/>
                </a:solidFill>
              </a:rPr>
              <a:t>Enhanced </a:t>
            </a:r>
            <a:r>
              <a:rPr lang="en-US" sz="2400" u="sng" dirty="0">
                <a:solidFill>
                  <a:srgbClr val="0070C0"/>
                </a:solidFill>
              </a:rPr>
              <a:t>surveillance systems</a:t>
            </a:r>
            <a:r>
              <a:rPr lang="en-US" sz="2400" dirty="0">
                <a:solidFill>
                  <a:srgbClr val="0070C0"/>
                </a:solidFill>
              </a:rPr>
              <a:t> are needed; take advantage                           of apps via smartphones; collecting and analyzing data to                            assist with public health strategies.</a:t>
            </a:r>
          </a:p>
          <a:p>
            <a:pPr marL="0" indent="0">
              <a:buFont typeface="Arial" panose="020B0604020202020204" pitchFamily="34" charset="0"/>
              <a:buNone/>
              <a:defRPr/>
            </a:pPr>
            <a:endParaRPr lang="en-US" sz="1000" dirty="0">
              <a:solidFill>
                <a:srgbClr val="002060"/>
              </a:solidFill>
            </a:endParaRPr>
          </a:p>
          <a:p>
            <a:pPr marL="457200" indent="-457200">
              <a:buFont typeface="Arial" charset="0"/>
              <a:buChar char="•"/>
              <a:defRPr/>
            </a:pPr>
            <a:r>
              <a:rPr lang="en-US" sz="2400" u="sng" dirty="0">
                <a:solidFill>
                  <a:schemeClr val="tx1"/>
                </a:solidFill>
              </a:rPr>
              <a:t>Medical care of new born infants with microcephaly</a:t>
            </a:r>
            <a:r>
              <a:rPr lang="en-US" sz="2400" dirty="0">
                <a:solidFill>
                  <a:schemeClr val="tx1"/>
                </a:solidFill>
              </a:rPr>
              <a:t> is needed which means assessing the medical infrastructure at local and national levels; financial commitment; government engagement; policy development at local, national, international levels.</a:t>
            </a:r>
          </a:p>
        </p:txBody>
      </p:sp>
      <p:pic>
        <p:nvPicPr>
          <p:cNvPr id="9"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20335246">
            <a:off x="10683739" y="3485402"/>
            <a:ext cx="1158875"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374869" y="6176842"/>
            <a:ext cx="5008063" cy="492443"/>
          </a:xfrm>
          <a:prstGeom prst="rect">
            <a:avLst/>
          </a:prstGeom>
        </p:spPr>
        <p:txBody>
          <a:bodyPr wrap="square">
            <a:spAutoFit/>
          </a:bodyPr>
          <a:lstStyle/>
          <a:p>
            <a:r>
              <a:rPr lang="en-US" sz="1400" dirty="0">
                <a:hlinkClick r:id="rId4"/>
              </a:rPr>
              <a:t>http://www.who.int/mediacentre/factsheets/zika/en</a:t>
            </a:r>
            <a:r>
              <a:rPr lang="en-US" sz="1200" dirty="0">
                <a:hlinkClick r:id="rId4"/>
              </a:rPr>
              <a:t>/</a:t>
            </a:r>
            <a:endParaRPr lang="en-US" sz="1200" dirty="0"/>
          </a:p>
          <a:p>
            <a:r>
              <a:rPr lang="en-US" sz="1200" dirty="0"/>
              <a:t> </a:t>
            </a:r>
          </a:p>
        </p:txBody>
      </p:sp>
    </p:spTree>
    <p:extLst>
      <p:ext uri="{BB962C8B-B14F-4D97-AF65-F5344CB8AC3E}">
        <p14:creationId xmlns:p14="http://schemas.microsoft.com/office/powerpoint/2010/main" val="1462175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054" y="392471"/>
            <a:ext cx="10041146" cy="790622"/>
          </a:xfrm>
        </p:spPr>
        <p:txBody>
          <a:bodyPr/>
          <a:lstStyle/>
          <a:p>
            <a:r>
              <a:rPr lang="en-US" altLang="en-US" b="1" dirty="0">
                <a:solidFill>
                  <a:srgbClr val="0070C0"/>
                </a:solidFill>
                <a:cs typeface="Tunga" panose="020B0502040204020203" pitchFamily="34" charset="0"/>
              </a:rPr>
              <a:t>A few examples of Mosquito borne diseases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6" name="Picture 6" descr="https://tse1.mm.bing.net/th?&amp;id=OIP.Mf8bed40cd040dea7b375e40f7b43d06fo0&amp;w=299&amp;h=201&amp;c=0&amp;pid=1.9&amp;rs=0&amp;p=0&amp;r=0"/>
          <p:cNvPicPr>
            <a:picLocks noGrp="1" noChangeAspect="1" noChangeArrowheads="1"/>
          </p:cNvPicPr>
          <p:nvPr>
            <p:ph sz="quarter" idx="4294967295"/>
          </p:nvPr>
        </p:nvPicPr>
        <p:blipFill>
          <a:blip r:embed="rId3">
            <a:extLst>
              <a:ext uri="{28A0092B-C50C-407E-A947-70E740481C1C}">
                <a14:useLocalDpi xmlns:a14="http://schemas.microsoft.com/office/drawing/2010/main"/>
              </a:ext>
            </a:extLst>
          </a:blip>
          <a:srcRect/>
          <a:stretch>
            <a:fillRect/>
          </a:stretch>
        </p:blipFill>
        <p:spPr bwMode="auto">
          <a:xfrm>
            <a:off x="2111316" y="1175346"/>
            <a:ext cx="1873250" cy="12588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cdn.images.express.co.uk/img/dynamic/11/590x/Zika-Getty-66109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3320" y="1306214"/>
            <a:ext cx="2636838"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http://4.bp.blogspot.com/-TJ1t9GjCorI/Uaf96X-N6vI/AAAAAAAAAww/pDVwIjsX5A4/s1600/anofeles-mosquit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75563" y="3708952"/>
            <a:ext cx="177958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https://s3.amazonaws.com/labradors/2013-07/7-17/Heartworm_Life_Cycl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08942" y="1722474"/>
            <a:ext cx="3272354" cy="255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https://tse1.mm.bing.net/th?&amp;id=OIP.M40414916aba508728b7ae39112e1b666o0&amp;w=188&amp;h=205&amp;c=0&amp;pid=1.9&amp;rs=0&amp;p=0&amp;r=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27001" y="4340284"/>
            <a:ext cx="1328794" cy="144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https://tse1.mm.bing.net/th?&amp;id=OIP.M4e4fa81e80946f2b40a66e60ad58734bo0&amp;w=300&amp;h=203&amp;c=0&amp;pid=1.9&amp;rs=0&amp;p=0&amp;r=0"/>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411903" y="3056744"/>
            <a:ext cx="13985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https://tse3.mm.bing.net/th?id=OIP.Md3b0208b3e18d7cddc3d1cc065c76bb6o0&amp;w=255&amp;h=164&amp;c=7&amp;rs=1&amp;qlt=90&amp;o=4&amp;pid=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507821" y="4868181"/>
            <a:ext cx="18081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p:cNvSpPr txBox="1">
            <a:spLocks noChangeArrowheads="1"/>
          </p:cNvSpPr>
          <p:nvPr/>
        </p:nvSpPr>
        <p:spPr bwMode="auto">
          <a:xfrm>
            <a:off x="1365536" y="2469842"/>
            <a:ext cx="351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i="1" dirty="0" err="1">
                <a:solidFill>
                  <a:srgbClr val="0070C0"/>
                </a:solidFill>
              </a:rPr>
              <a:t>Aedes</a:t>
            </a:r>
            <a:r>
              <a:rPr lang="en-US" altLang="en-US" sz="1400" i="1" dirty="0">
                <a:solidFill>
                  <a:srgbClr val="0070C0"/>
                </a:solidFill>
              </a:rPr>
              <a:t> </a:t>
            </a:r>
            <a:r>
              <a:rPr lang="en-US" altLang="en-US" sz="1400" i="1" dirty="0" err="1">
                <a:solidFill>
                  <a:srgbClr val="0070C0"/>
                </a:solidFill>
              </a:rPr>
              <a:t>aegypti</a:t>
            </a:r>
            <a:r>
              <a:rPr lang="en-US" altLang="en-US" sz="1400" i="1" dirty="0">
                <a:solidFill>
                  <a:srgbClr val="0070C0"/>
                </a:solidFill>
              </a:rPr>
              <a:t> </a:t>
            </a:r>
            <a:r>
              <a:rPr lang="en-US" altLang="en-US" sz="1400" dirty="0">
                <a:solidFill>
                  <a:srgbClr val="0070C0"/>
                </a:solidFill>
              </a:rPr>
              <a:t>mosquito</a:t>
            </a:r>
            <a:r>
              <a:rPr lang="en-US" altLang="en-US" sz="1400" i="1" dirty="0">
                <a:solidFill>
                  <a:srgbClr val="0070C0"/>
                </a:solidFill>
              </a:rPr>
              <a:t> </a:t>
            </a:r>
            <a:r>
              <a:rPr lang="en-US" altLang="en-US" sz="1400" dirty="0">
                <a:solidFill>
                  <a:srgbClr val="0070C0"/>
                </a:solidFill>
              </a:rPr>
              <a:t>transmits Dengue,</a:t>
            </a:r>
          </a:p>
          <a:p>
            <a:r>
              <a:rPr lang="en-US" altLang="en-US" sz="1400" dirty="0">
                <a:solidFill>
                  <a:srgbClr val="0070C0"/>
                </a:solidFill>
              </a:rPr>
              <a:t>Chikungunya, </a:t>
            </a:r>
            <a:r>
              <a:rPr lang="en-US" altLang="en-US" sz="1400" b="1" dirty="0">
                <a:solidFill>
                  <a:srgbClr val="0070C0"/>
                </a:solidFill>
              </a:rPr>
              <a:t>Yellow fever</a:t>
            </a:r>
            <a:r>
              <a:rPr lang="en-US" altLang="en-US" sz="1400" dirty="0">
                <a:solidFill>
                  <a:srgbClr val="0070C0"/>
                </a:solidFill>
              </a:rPr>
              <a:t>, and </a:t>
            </a:r>
            <a:r>
              <a:rPr lang="en-US" altLang="en-US" sz="1400" dirty="0" err="1">
                <a:solidFill>
                  <a:srgbClr val="0070C0"/>
                </a:solidFill>
              </a:rPr>
              <a:t>Zika</a:t>
            </a:r>
            <a:r>
              <a:rPr lang="en-US" altLang="en-US" sz="1400" dirty="0">
                <a:solidFill>
                  <a:srgbClr val="0070C0"/>
                </a:solidFill>
              </a:rPr>
              <a:t> viruses.</a:t>
            </a:r>
          </a:p>
        </p:txBody>
      </p:sp>
      <p:sp>
        <p:nvSpPr>
          <p:cNvPr id="14" name="TextBox 2"/>
          <p:cNvSpPr txBox="1">
            <a:spLocks noChangeArrowheads="1"/>
          </p:cNvSpPr>
          <p:nvPr/>
        </p:nvSpPr>
        <p:spPr bwMode="auto">
          <a:xfrm>
            <a:off x="9057571" y="2934196"/>
            <a:ext cx="2592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dirty="0">
                <a:solidFill>
                  <a:srgbClr val="0070C0"/>
                </a:solidFill>
              </a:rPr>
              <a:t>Mosquito transmitted </a:t>
            </a:r>
            <a:r>
              <a:rPr lang="en-US" altLang="en-US" sz="1400" dirty="0" err="1">
                <a:solidFill>
                  <a:srgbClr val="0070C0"/>
                </a:solidFill>
              </a:rPr>
              <a:t>Zika</a:t>
            </a:r>
            <a:r>
              <a:rPr lang="en-US" altLang="en-US" sz="1400" dirty="0">
                <a:solidFill>
                  <a:srgbClr val="0070C0"/>
                </a:solidFill>
              </a:rPr>
              <a:t> virus</a:t>
            </a:r>
          </a:p>
          <a:p>
            <a:r>
              <a:rPr lang="en-US" altLang="en-US" sz="1400" dirty="0">
                <a:solidFill>
                  <a:srgbClr val="0070C0"/>
                </a:solidFill>
              </a:rPr>
              <a:t>can cause microcephaly. </a:t>
            </a:r>
          </a:p>
        </p:txBody>
      </p:sp>
      <p:sp>
        <p:nvSpPr>
          <p:cNvPr id="15" name="TextBox 4"/>
          <p:cNvSpPr txBox="1">
            <a:spLocks noChangeArrowheads="1"/>
          </p:cNvSpPr>
          <p:nvPr/>
        </p:nvSpPr>
        <p:spPr bwMode="auto">
          <a:xfrm>
            <a:off x="9204785" y="5272676"/>
            <a:ext cx="2587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i="1" dirty="0">
                <a:solidFill>
                  <a:srgbClr val="0070C0"/>
                </a:solidFill>
              </a:rPr>
              <a:t>Anopheles sp. </a:t>
            </a:r>
            <a:r>
              <a:rPr lang="en-US" altLang="en-US" sz="1400" dirty="0">
                <a:solidFill>
                  <a:srgbClr val="0070C0"/>
                </a:solidFill>
              </a:rPr>
              <a:t>transmits </a:t>
            </a:r>
            <a:r>
              <a:rPr lang="en-US" altLang="en-US" sz="1400" b="1" dirty="0">
                <a:solidFill>
                  <a:srgbClr val="0070C0"/>
                </a:solidFill>
              </a:rPr>
              <a:t>malaria </a:t>
            </a:r>
          </a:p>
          <a:p>
            <a:r>
              <a:rPr lang="en-US" altLang="en-US" sz="1400" dirty="0">
                <a:solidFill>
                  <a:srgbClr val="0070C0"/>
                </a:solidFill>
              </a:rPr>
              <a:t>(</a:t>
            </a:r>
            <a:r>
              <a:rPr lang="en-US" altLang="en-US" sz="1400" i="1" dirty="0">
                <a:solidFill>
                  <a:srgbClr val="0070C0"/>
                </a:solidFill>
              </a:rPr>
              <a:t>Plasmodium falciparum</a:t>
            </a:r>
            <a:r>
              <a:rPr lang="en-US" altLang="en-US" sz="1400" dirty="0">
                <a:solidFill>
                  <a:srgbClr val="0070C0"/>
                </a:solidFill>
              </a:rPr>
              <a:t>).</a:t>
            </a:r>
          </a:p>
        </p:txBody>
      </p:sp>
      <p:sp>
        <p:nvSpPr>
          <p:cNvPr id="16" name="TextBox 7"/>
          <p:cNvSpPr txBox="1">
            <a:spLocks noChangeArrowheads="1"/>
          </p:cNvSpPr>
          <p:nvPr/>
        </p:nvSpPr>
        <p:spPr bwMode="auto">
          <a:xfrm>
            <a:off x="4255780" y="6022506"/>
            <a:ext cx="541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dirty="0">
                <a:solidFill>
                  <a:srgbClr val="0070C0"/>
                </a:solidFill>
              </a:rPr>
              <a:t>Mosquito transmitted  </a:t>
            </a:r>
            <a:r>
              <a:rPr lang="en-US" altLang="en-US" sz="1400" i="1" dirty="0" err="1">
                <a:solidFill>
                  <a:srgbClr val="0070C0"/>
                </a:solidFill>
              </a:rPr>
              <a:t>Dirofilaria</a:t>
            </a:r>
            <a:r>
              <a:rPr lang="en-US" altLang="en-US" sz="1400" i="1" dirty="0">
                <a:solidFill>
                  <a:srgbClr val="0070C0"/>
                </a:solidFill>
              </a:rPr>
              <a:t> </a:t>
            </a:r>
            <a:r>
              <a:rPr lang="en-US" altLang="en-US" sz="1400" i="1" dirty="0" err="1">
                <a:solidFill>
                  <a:srgbClr val="0070C0"/>
                </a:solidFill>
              </a:rPr>
              <a:t>immitis</a:t>
            </a:r>
            <a:r>
              <a:rPr lang="en-US" altLang="en-US" sz="1400" i="1" dirty="0">
                <a:solidFill>
                  <a:srgbClr val="0070C0"/>
                </a:solidFill>
              </a:rPr>
              <a:t> </a:t>
            </a:r>
            <a:r>
              <a:rPr lang="en-US" altLang="en-US" sz="1400" dirty="0">
                <a:solidFill>
                  <a:srgbClr val="0070C0"/>
                </a:solidFill>
              </a:rPr>
              <a:t>heartworm larvae.</a:t>
            </a:r>
            <a:r>
              <a:rPr lang="en-US" altLang="en-US" sz="1400" i="1" dirty="0"/>
              <a:t>  </a:t>
            </a:r>
            <a:r>
              <a:rPr lang="en-US" altLang="en-US" sz="1100" i="1" dirty="0"/>
              <a:t>(</a:t>
            </a:r>
            <a:r>
              <a:rPr lang="en-US" altLang="en-US" sz="1100" i="1" dirty="0" err="1"/>
              <a:t>Aedes</a:t>
            </a:r>
            <a:r>
              <a:rPr lang="en-US" altLang="en-US" sz="1100" i="1" dirty="0"/>
              <a:t> </a:t>
            </a:r>
            <a:r>
              <a:rPr lang="en-US" altLang="en-US" sz="1100" i="1" dirty="0" err="1"/>
              <a:t>aegypti</a:t>
            </a:r>
            <a:r>
              <a:rPr lang="en-US" altLang="en-US" sz="1100" i="1" dirty="0"/>
              <a:t>, </a:t>
            </a:r>
            <a:r>
              <a:rPr lang="en-US" altLang="en-US" sz="1100" i="1" dirty="0" err="1"/>
              <a:t>Aedes</a:t>
            </a:r>
            <a:r>
              <a:rPr lang="en-US" altLang="en-US" sz="1100" i="1" dirty="0"/>
              <a:t> </a:t>
            </a:r>
            <a:r>
              <a:rPr lang="en-US" altLang="en-US" sz="1100" i="1" dirty="0" err="1"/>
              <a:t>albopictus</a:t>
            </a:r>
            <a:r>
              <a:rPr lang="en-US" altLang="en-US" sz="1100" dirty="0"/>
              <a:t>, </a:t>
            </a:r>
            <a:r>
              <a:rPr lang="en-US" altLang="en-US" sz="1100" i="1" dirty="0" err="1"/>
              <a:t>Aedes</a:t>
            </a:r>
            <a:r>
              <a:rPr lang="en-US" altLang="en-US" sz="1100" i="1" dirty="0"/>
              <a:t> </a:t>
            </a:r>
            <a:r>
              <a:rPr lang="en-US" altLang="en-US" sz="1100" i="1" dirty="0" err="1"/>
              <a:t>canadensis</a:t>
            </a:r>
            <a:r>
              <a:rPr lang="en-US" altLang="en-US" sz="1100" dirty="0"/>
              <a:t>, </a:t>
            </a:r>
            <a:r>
              <a:rPr lang="en-US" altLang="en-US" sz="1100" i="1" dirty="0" err="1"/>
              <a:t>Aedes</a:t>
            </a:r>
            <a:r>
              <a:rPr lang="en-US" altLang="en-US" sz="1100" i="1" dirty="0"/>
              <a:t> </a:t>
            </a:r>
            <a:r>
              <a:rPr lang="en-US" altLang="en-US" sz="1100" i="1" dirty="0" err="1"/>
              <a:t>sierrensis</a:t>
            </a:r>
            <a:r>
              <a:rPr lang="en-US" altLang="en-US" sz="1100" i="1" dirty="0"/>
              <a:t>, </a:t>
            </a:r>
            <a:r>
              <a:rPr lang="en-US" altLang="en-US" sz="1100" i="1" dirty="0" err="1"/>
              <a:t>Aedes</a:t>
            </a:r>
            <a:r>
              <a:rPr lang="en-US" altLang="en-US" sz="1100" i="1" dirty="0"/>
              <a:t> </a:t>
            </a:r>
            <a:r>
              <a:rPr lang="en-US" altLang="en-US" sz="1100" i="1" dirty="0" err="1"/>
              <a:t>trivitattus</a:t>
            </a:r>
            <a:r>
              <a:rPr lang="en-US" altLang="en-US" sz="1100" i="1" dirty="0"/>
              <a:t>, </a:t>
            </a:r>
            <a:r>
              <a:rPr lang="en-US" altLang="en-US" sz="1100" i="1" dirty="0" err="1"/>
              <a:t>Aedes</a:t>
            </a:r>
            <a:r>
              <a:rPr lang="en-US" altLang="en-US" sz="1100" i="1" dirty="0"/>
              <a:t> </a:t>
            </a:r>
            <a:r>
              <a:rPr lang="en-US" altLang="en-US" sz="1100" i="1" dirty="0" err="1"/>
              <a:t>vexans</a:t>
            </a:r>
            <a:r>
              <a:rPr lang="en-US" altLang="en-US" sz="1100" dirty="0"/>
              <a:t>, </a:t>
            </a:r>
            <a:r>
              <a:rPr lang="en-US" altLang="en-US" sz="1100" i="1" dirty="0"/>
              <a:t>Anopheles </a:t>
            </a:r>
            <a:r>
              <a:rPr lang="en-US" altLang="en-US" sz="1100" i="1" dirty="0" err="1"/>
              <a:t>punctipennis</a:t>
            </a:r>
            <a:r>
              <a:rPr lang="en-US" altLang="en-US" sz="1100" dirty="0"/>
              <a:t>, </a:t>
            </a:r>
            <a:r>
              <a:rPr lang="en-US" altLang="en-US" sz="1100" i="1" dirty="0"/>
              <a:t>Anopheles </a:t>
            </a:r>
            <a:r>
              <a:rPr lang="en-US" altLang="en-US" sz="1100" i="1" dirty="0" err="1"/>
              <a:t>quadrimaculatus</a:t>
            </a:r>
            <a:r>
              <a:rPr lang="en-US" altLang="en-US" sz="1100" dirty="0"/>
              <a:t>, and </a:t>
            </a:r>
            <a:r>
              <a:rPr lang="en-US" altLang="en-US" sz="1100" i="1" dirty="0" err="1"/>
              <a:t>Culex</a:t>
            </a:r>
            <a:r>
              <a:rPr lang="en-US" altLang="en-US" sz="1100" i="1" dirty="0"/>
              <a:t> </a:t>
            </a:r>
            <a:r>
              <a:rPr lang="en-US" altLang="en-US" sz="1100" i="1" dirty="0" err="1"/>
              <a:t>quinquefasciatus</a:t>
            </a:r>
            <a:r>
              <a:rPr lang="en-US" altLang="en-US" sz="1100" dirty="0"/>
              <a:t>.)</a:t>
            </a:r>
            <a:r>
              <a:rPr lang="en-US" altLang="en-US" sz="1100" dirty="0">
                <a:solidFill>
                  <a:srgbClr val="0070C0"/>
                </a:solidFill>
              </a:rPr>
              <a:t> </a:t>
            </a:r>
          </a:p>
        </p:txBody>
      </p:sp>
      <p:sp>
        <p:nvSpPr>
          <p:cNvPr id="17" name="TextBox 5"/>
          <p:cNvSpPr txBox="1">
            <a:spLocks noChangeArrowheads="1"/>
          </p:cNvSpPr>
          <p:nvPr/>
        </p:nvSpPr>
        <p:spPr bwMode="auto">
          <a:xfrm>
            <a:off x="2007033" y="4048046"/>
            <a:ext cx="2425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dirty="0">
                <a:solidFill>
                  <a:srgbClr val="0070C0"/>
                </a:solidFill>
              </a:rPr>
              <a:t>Asian Tiger (</a:t>
            </a:r>
            <a:r>
              <a:rPr lang="en-US" altLang="en-US" sz="1400" i="1" dirty="0" err="1">
                <a:solidFill>
                  <a:srgbClr val="0070C0"/>
                </a:solidFill>
              </a:rPr>
              <a:t>Aedes</a:t>
            </a:r>
            <a:r>
              <a:rPr lang="en-US" altLang="en-US" sz="1400" i="1" dirty="0">
                <a:solidFill>
                  <a:srgbClr val="0070C0"/>
                </a:solidFill>
              </a:rPr>
              <a:t> </a:t>
            </a:r>
            <a:r>
              <a:rPr lang="en-US" altLang="en-US" sz="1400" i="1" dirty="0" err="1">
                <a:solidFill>
                  <a:srgbClr val="0070C0"/>
                </a:solidFill>
              </a:rPr>
              <a:t>albopictus</a:t>
            </a:r>
            <a:r>
              <a:rPr lang="en-US" altLang="en-US" sz="1400" i="1" dirty="0">
                <a:solidFill>
                  <a:srgbClr val="0070C0"/>
                </a:solidFill>
              </a:rPr>
              <a:t>)</a:t>
            </a:r>
          </a:p>
          <a:p>
            <a:r>
              <a:rPr lang="en-US" altLang="en-US" sz="1400" dirty="0">
                <a:solidFill>
                  <a:srgbClr val="0070C0"/>
                </a:solidFill>
              </a:rPr>
              <a:t>transmits West Nile virus, </a:t>
            </a:r>
          </a:p>
          <a:p>
            <a:r>
              <a:rPr lang="en-US" altLang="en-US" sz="1400" dirty="0">
                <a:solidFill>
                  <a:srgbClr val="0070C0"/>
                </a:solidFill>
              </a:rPr>
              <a:t>Equine Encephalitis virus.</a:t>
            </a:r>
          </a:p>
        </p:txBody>
      </p:sp>
      <p:sp>
        <p:nvSpPr>
          <p:cNvPr id="18" name="TextBox 6"/>
          <p:cNvSpPr txBox="1">
            <a:spLocks noChangeArrowheads="1"/>
          </p:cNvSpPr>
          <p:nvPr/>
        </p:nvSpPr>
        <p:spPr bwMode="auto">
          <a:xfrm>
            <a:off x="1533545" y="6086666"/>
            <a:ext cx="1930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i="1" dirty="0" err="1">
                <a:solidFill>
                  <a:srgbClr val="0070C0"/>
                </a:solidFill>
              </a:rPr>
              <a:t>Culex</a:t>
            </a:r>
            <a:r>
              <a:rPr lang="en-US" altLang="en-US" sz="1400" i="1" dirty="0">
                <a:solidFill>
                  <a:srgbClr val="0070C0"/>
                </a:solidFill>
              </a:rPr>
              <a:t> </a:t>
            </a:r>
            <a:r>
              <a:rPr lang="en-US" altLang="en-US" sz="1400" i="1" dirty="0" err="1">
                <a:solidFill>
                  <a:srgbClr val="0070C0"/>
                </a:solidFill>
              </a:rPr>
              <a:t>tritaeniorhynchus</a:t>
            </a:r>
            <a:endParaRPr lang="en-US" altLang="en-US" sz="1400" i="1" dirty="0">
              <a:solidFill>
                <a:srgbClr val="0070C0"/>
              </a:solidFill>
            </a:endParaRPr>
          </a:p>
          <a:p>
            <a:r>
              <a:rPr lang="en-US" altLang="en-US" sz="1400" dirty="0">
                <a:solidFill>
                  <a:srgbClr val="0070C0"/>
                </a:solidFill>
              </a:rPr>
              <a:t>transmits Japanese </a:t>
            </a:r>
          </a:p>
          <a:p>
            <a:r>
              <a:rPr lang="en-US" altLang="en-US" sz="1400" dirty="0">
                <a:solidFill>
                  <a:srgbClr val="0070C0"/>
                </a:solidFill>
              </a:rPr>
              <a:t>encephalitis virus.</a:t>
            </a:r>
          </a:p>
        </p:txBody>
      </p:sp>
    </p:spTree>
    <p:extLst>
      <p:ext uri="{BB962C8B-B14F-4D97-AF65-F5344CB8AC3E}">
        <p14:creationId xmlns:p14="http://schemas.microsoft.com/office/powerpoint/2010/main" val="72691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
        <p:nvSpPr>
          <p:cNvPr id="5" name="Title 1"/>
          <p:cNvSpPr>
            <a:spLocks noGrp="1"/>
          </p:cNvSpPr>
          <p:nvPr>
            <p:ph type="title"/>
          </p:nvPr>
        </p:nvSpPr>
        <p:spPr>
          <a:xfrm>
            <a:off x="1311579" y="147337"/>
            <a:ext cx="10880420" cy="640445"/>
          </a:xfrm>
        </p:spPr>
        <p:txBody>
          <a:bodyPr>
            <a:normAutofit/>
          </a:bodyPr>
          <a:lstStyle/>
          <a:p>
            <a:pPr algn="ctr">
              <a:defRPr/>
            </a:pPr>
            <a:r>
              <a:rPr lang="en-US" b="1" dirty="0">
                <a:solidFill>
                  <a:srgbClr val="0070C0"/>
                </a:solidFill>
              </a:rPr>
              <a:t>White-nose Syndrome in Bats – loss of pollinators</a:t>
            </a:r>
          </a:p>
        </p:txBody>
      </p:sp>
      <p:sp>
        <p:nvSpPr>
          <p:cNvPr id="8" name="TextBox 7"/>
          <p:cNvSpPr txBox="1"/>
          <p:nvPr/>
        </p:nvSpPr>
        <p:spPr>
          <a:xfrm>
            <a:off x="4186115" y="787782"/>
            <a:ext cx="7850036" cy="5601533"/>
          </a:xfrm>
          <a:prstGeom prst="rect">
            <a:avLst/>
          </a:prstGeom>
          <a:noFill/>
        </p:spPr>
        <p:txBody>
          <a:bodyPr wrap="square">
            <a:spAutoFit/>
          </a:bodyPr>
          <a:lstStyle/>
          <a:p>
            <a:pPr>
              <a:defRPr/>
            </a:pPr>
            <a:r>
              <a:rPr lang="en-US" dirty="0"/>
              <a:t>White-nose Syndrome (WNS) is a diseases caused by the fungus </a:t>
            </a:r>
            <a:r>
              <a:rPr lang="en-US" i="1" dirty="0" err="1"/>
              <a:t>Pseudogymnoascus</a:t>
            </a:r>
            <a:r>
              <a:rPr lang="en-US" i="1" dirty="0"/>
              <a:t> </a:t>
            </a:r>
            <a:r>
              <a:rPr lang="en-US" i="1" dirty="0" err="1"/>
              <a:t>destructans</a:t>
            </a:r>
            <a:r>
              <a:rPr lang="en-US" dirty="0"/>
              <a:t>.  The disease is estimated to have killed over six million bats in eastern North America since 2006, and can kill up to 100% of bats in a colony during </a:t>
            </a:r>
            <a:r>
              <a:rPr lang="en-US" u="sng" dirty="0"/>
              <a:t>hibernation</a:t>
            </a:r>
            <a:r>
              <a:rPr lang="en-US" dirty="0"/>
              <a:t>.  The disease is caused by a fungus from Eurasia, which was accidentally transported here by humans. </a:t>
            </a:r>
          </a:p>
          <a:p>
            <a:pPr>
              <a:defRPr/>
            </a:pPr>
            <a:endParaRPr lang="en-US" dirty="0"/>
          </a:p>
          <a:p>
            <a:pPr>
              <a:defRPr/>
            </a:pPr>
            <a:r>
              <a:rPr lang="en-US" b="1" dirty="0">
                <a:solidFill>
                  <a:srgbClr val="0070C0"/>
                </a:solidFill>
              </a:rPr>
              <a:t>Bats are important for</a:t>
            </a:r>
            <a:r>
              <a:rPr lang="en-US" dirty="0">
                <a:solidFill>
                  <a:srgbClr val="0070C0"/>
                </a:solidFill>
              </a:rPr>
              <a:t>:</a:t>
            </a:r>
          </a:p>
          <a:p>
            <a:pPr>
              <a:defRPr/>
            </a:pPr>
            <a:endParaRPr lang="en-US" sz="1000" dirty="0">
              <a:solidFill>
                <a:srgbClr val="0070C0"/>
              </a:solidFill>
            </a:endParaRPr>
          </a:p>
          <a:p>
            <a:pPr marL="342900" indent="-342900">
              <a:buFontTx/>
              <a:buAutoNum type="alphaLcPeriod"/>
              <a:defRPr/>
            </a:pPr>
            <a:r>
              <a:rPr lang="en-US" b="1" dirty="0"/>
              <a:t>Pest control </a:t>
            </a:r>
            <a:r>
              <a:rPr lang="en-US" dirty="0"/>
              <a:t>- the primary predators of night-flying insects including many damaging agricultural pests.</a:t>
            </a:r>
          </a:p>
          <a:p>
            <a:pPr marL="342900" indent="-342900">
              <a:buFontTx/>
              <a:buAutoNum type="alphaLcPeriod"/>
              <a:defRPr/>
            </a:pPr>
            <a:r>
              <a:rPr lang="en-US" b="1" dirty="0"/>
              <a:t>Pollination</a:t>
            </a:r>
            <a:r>
              <a:rPr lang="en-US" dirty="0"/>
              <a:t> – from deserts to rainforests, nectar-feeding bats are critical pollinators for a wide variety of plants of great economic and ecological value.</a:t>
            </a:r>
          </a:p>
          <a:p>
            <a:pPr marL="342900" indent="-342900">
              <a:buFontTx/>
              <a:buAutoNum type="alphaLcPeriod"/>
              <a:defRPr/>
            </a:pPr>
            <a:r>
              <a:rPr lang="en-US" b="1" dirty="0"/>
              <a:t>Seed dispersion </a:t>
            </a:r>
            <a:r>
              <a:rPr lang="en-US" dirty="0"/>
              <a:t>– fruit eating bats scatter seeds helping to restore forests.</a:t>
            </a:r>
          </a:p>
          <a:p>
            <a:pPr>
              <a:defRPr/>
            </a:pPr>
            <a:endParaRPr lang="en-US" sz="1000" dirty="0"/>
          </a:p>
          <a:p>
            <a:pPr>
              <a:defRPr/>
            </a:pPr>
            <a:r>
              <a:rPr lang="en-US" u="sng" dirty="0"/>
              <a:t>We can expect to see significant ecosystem changes in the coming years following the loss of the bat population</a:t>
            </a:r>
            <a:r>
              <a:rPr lang="en-US" dirty="0"/>
              <a:t>!</a:t>
            </a:r>
          </a:p>
          <a:p>
            <a:pPr>
              <a:defRPr/>
            </a:pPr>
            <a:endParaRPr lang="en-US" sz="800" dirty="0"/>
          </a:p>
          <a:p>
            <a:pPr>
              <a:defRPr/>
            </a:pPr>
            <a:r>
              <a:rPr lang="en-US" sz="1200" dirty="0">
                <a:hlinkClick r:id="rId3"/>
              </a:rPr>
              <a:t>https://www.nwhc.usgs.gov/disease_information/white-nose_syndrome/</a:t>
            </a:r>
            <a:endParaRPr lang="en-US" sz="1200" dirty="0"/>
          </a:p>
          <a:p>
            <a:pPr>
              <a:defRPr/>
            </a:pPr>
            <a:r>
              <a:rPr lang="en-US" sz="1200" dirty="0">
                <a:hlinkClick r:id="rId4"/>
              </a:rPr>
              <a:t>https://vimeo.com/76705033</a:t>
            </a:r>
            <a:endParaRPr lang="en-US" dirty="0"/>
          </a:p>
        </p:txBody>
      </p:sp>
      <p:pic>
        <p:nvPicPr>
          <p:cNvPr id="10" name="Picture 2" descr="Image result for white nose bat syndrome"/>
          <p:cNvPicPr>
            <a:picLocks noGrp="1" noChangeAspect="1" noChangeArrowheads="1"/>
          </p:cNvPicPr>
          <p:nvPr>
            <p:ph sz="quarter" idx="4294967295"/>
          </p:nvPr>
        </p:nvPicPr>
        <p:blipFill>
          <a:blip r:embed="rId5">
            <a:extLst>
              <a:ext uri="{28A0092B-C50C-407E-A947-70E740481C1C}">
                <a14:useLocalDpi xmlns:a14="http://schemas.microsoft.com/office/drawing/2010/main"/>
              </a:ext>
            </a:extLst>
          </a:blip>
          <a:srcRect/>
          <a:stretch>
            <a:fillRect/>
          </a:stretch>
        </p:blipFill>
        <p:spPr bwMode="auto">
          <a:xfrm>
            <a:off x="921695" y="1231812"/>
            <a:ext cx="2946400" cy="2209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a:spLocks noChangeArrowheads="1"/>
          </p:cNvSpPr>
          <p:nvPr/>
        </p:nvSpPr>
        <p:spPr bwMode="auto">
          <a:xfrm>
            <a:off x="982267" y="3572930"/>
            <a:ext cx="3048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Research projects are focused</a:t>
            </a:r>
          </a:p>
          <a:p>
            <a:r>
              <a:rPr lang="en-US" altLang="en-US" sz="1600" dirty="0"/>
              <a:t>on managing WNS - identifying</a:t>
            </a:r>
          </a:p>
          <a:p>
            <a:r>
              <a:rPr lang="en-US" altLang="en-US" sz="1600" dirty="0"/>
              <a:t>a biological control agent for </a:t>
            </a:r>
          </a:p>
          <a:p>
            <a:r>
              <a:rPr lang="en-US" altLang="en-US" sz="1600" dirty="0"/>
              <a:t>the fungus is key.  UV irradiation</a:t>
            </a:r>
          </a:p>
          <a:p>
            <a:r>
              <a:rPr lang="en-US" altLang="en-US" sz="1600" dirty="0"/>
              <a:t>may prove helpful.</a:t>
            </a:r>
          </a:p>
          <a:p>
            <a:endParaRPr lang="en-US" altLang="en-US" sz="1000" dirty="0"/>
          </a:p>
          <a:p>
            <a:r>
              <a:rPr lang="en-US" altLang="en-US" sz="1600" dirty="0"/>
              <a:t>Active collaboration with scientists, managers, lawmakers and the public is needed to </a:t>
            </a:r>
          </a:p>
          <a:p>
            <a:r>
              <a:rPr lang="en-US" altLang="en-US" sz="1600" dirty="0"/>
              <a:t>address WNS via a </a:t>
            </a:r>
            <a:r>
              <a:rPr lang="en-US" altLang="en-US" sz="1600" b="1" dirty="0"/>
              <a:t>One Health </a:t>
            </a:r>
            <a:r>
              <a:rPr lang="en-US" altLang="en-US" sz="1600" dirty="0"/>
              <a:t>approach!</a:t>
            </a:r>
          </a:p>
          <a:p>
            <a:endParaRPr lang="en-US" altLang="en-US" sz="1600" dirty="0"/>
          </a:p>
        </p:txBody>
      </p:sp>
      <p:sp>
        <p:nvSpPr>
          <p:cNvPr id="12" name="Rectangle 11"/>
          <p:cNvSpPr/>
          <p:nvPr/>
        </p:nvSpPr>
        <p:spPr>
          <a:xfrm>
            <a:off x="3422124" y="6374868"/>
            <a:ext cx="8769876" cy="276999"/>
          </a:xfrm>
          <a:prstGeom prst="rect">
            <a:avLst/>
          </a:prstGeom>
        </p:spPr>
        <p:txBody>
          <a:bodyPr wrap="square">
            <a:spAutoFit/>
          </a:bodyPr>
          <a:lstStyle/>
          <a:p>
            <a:r>
              <a:rPr lang="en-US" sz="1200" dirty="0">
                <a:hlinkClick r:id="rId6"/>
              </a:rPr>
              <a:t>https://www.whitenosesyndrome.org/sites/default/files/resource/blehert_et_al_2008_wns_fungus_total.pdf</a:t>
            </a:r>
            <a:endParaRPr lang="en-US" dirty="0"/>
          </a:p>
        </p:txBody>
      </p:sp>
    </p:spTree>
    <p:extLst>
      <p:ext uri="{BB962C8B-B14F-4D97-AF65-F5344CB8AC3E}">
        <p14:creationId xmlns:p14="http://schemas.microsoft.com/office/powerpoint/2010/main" val="239237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7152" y="200277"/>
            <a:ext cx="9383035" cy="6409944"/>
          </a:xfrm>
          <a:prstGeom prst="rect">
            <a:avLst/>
          </a:prstGeom>
        </p:spPr>
      </p:pic>
    </p:spTree>
    <p:extLst>
      <p:ext uri="{BB962C8B-B14F-4D97-AF65-F5344CB8AC3E}">
        <p14:creationId xmlns:p14="http://schemas.microsoft.com/office/powerpoint/2010/main" val="164319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0054-0316-4123-80B6-900FDE24281B}"/>
              </a:ext>
            </a:extLst>
          </p:cNvPr>
          <p:cNvSpPr>
            <a:spLocks noGrp="1"/>
          </p:cNvSpPr>
          <p:nvPr>
            <p:ph type="title"/>
          </p:nvPr>
        </p:nvSpPr>
        <p:spPr>
          <a:xfrm>
            <a:off x="2647112" y="517059"/>
            <a:ext cx="8203768" cy="635848"/>
          </a:xfrm>
        </p:spPr>
        <p:txBody>
          <a:bodyPr>
            <a:normAutofit fontScale="90000"/>
          </a:bodyPr>
          <a:lstStyle/>
          <a:p>
            <a:r>
              <a:rPr lang="en-US" b="1" dirty="0">
                <a:solidFill>
                  <a:srgbClr val="0070C0"/>
                </a:solidFill>
              </a:rPr>
              <a:t>Fruit Bats – Date Palm Sap - </a:t>
            </a:r>
            <a:r>
              <a:rPr lang="en-US" b="1" dirty="0" err="1">
                <a:solidFill>
                  <a:srgbClr val="0070C0"/>
                </a:solidFill>
              </a:rPr>
              <a:t>Nipah</a:t>
            </a:r>
            <a:r>
              <a:rPr lang="en-US" b="1" dirty="0">
                <a:solidFill>
                  <a:srgbClr val="0070C0"/>
                </a:solidFill>
              </a:rPr>
              <a:t> Virus</a:t>
            </a:r>
          </a:p>
        </p:txBody>
      </p:sp>
      <p:sp>
        <p:nvSpPr>
          <p:cNvPr id="3" name="Content Placeholder 2">
            <a:extLst>
              <a:ext uri="{FF2B5EF4-FFF2-40B4-BE49-F238E27FC236}">
                <a16:creationId xmlns:a16="http://schemas.microsoft.com/office/drawing/2014/main" id="{343BE108-A7B9-4C92-A57A-326CF8A0E569}"/>
              </a:ext>
            </a:extLst>
          </p:cNvPr>
          <p:cNvSpPr>
            <a:spLocks noGrp="1"/>
          </p:cNvSpPr>
          <p:nvPr>
            <p:ph idx="1"/>
          </p:nvPr>
        </p:nvSpPr>
        <p:spPr>
          <a:xfrm>
            <a:off x="2200376" y="1323441"/>
            <a:ext cx="8915400" cy="5402479"/>
          </a:xfrm>
        </p:spPr>
        <p:txBody>
          <a:bodyPr>
            <a:noAutofit/>
          </a:bodyPr>
          <a:lstStyle/>
          <a:p>
            <a:r>
              <a:rPr lang="en-US" sz="2400" i="1" spc="10" dirty="0" err="1">
                <a:solidFill>
                  <a:srgbClr val="333333"/>
                </a:solidFill>
                <a:ea typeface="Calibri" panose="020F0502020204030204" pitchFamily="34" charset="0"/>
                <a:cs typeface="Times New Roman" panose="02020603050405020304" pitchFamily="18" charset="0"/>
              </a:rPr>
              <a:t>Pteropus</a:t>
            </a:r>
            <a:r>
              <a:rPr lang="en-US" sz="2400" spc="10" dirty="0">
                <a:solidFill>
                  <a:srgbClr val="333333"/>
                </a:solidFill>
                <a:ea typeface="Calibri" panose="020F0502020204030204" pitchFamily="34" charset="0"/>
                <a:cs typeface="Times New Roman" panose="02020603050405020304" pitchFamily="18" charset="0"/>
              </a:rPr>
              <a:t> fruit bats are commonly infected with </a:t>
            </a:r>
            <a:r>
              <a:rPr lang="en-US" sz="2400" spc="10" dirty="0" err="1">
                <a:solidFill>
                  <a:srgbClr val="333333"/>
                </a:solidFill>
                <a:ea typeface="Calibri" panose="020F0502020204030204" pitchFamily="34" charset="0"/>
                <a:cs typeface="Times New Roman" panose="02020603050405020304" pitchFamily="18" charset="0"/>
              </a:rPr>
              <a:t>Nipah</a:t>
            </a:r>
            <a:r>
              <a:rPr lang="en-US" sz="2400" spc="10" dirty="0">
                <a:solidFill>
                  <a:srgbClr val="333333"/>
                </a:solidFill>
                <a:ea typeface="Calibri" panose="020F0502020204030204" pitchFamily="34" charset="0"/>
                <a:cs typeface="Times New Roman" panose="02020603050405020304" pitchFamily="18" charset="0"/>
              </a:rPr>
              <a:t> virus, but show no signs of illness. </a:t>
            </a:r>
          </a:p>
          <a:p>
            <a:r>
              <a:rPr lang="en-US" sz="2400" spc="10" dirty="0">
                <a:solidFill>
                  <a:srgbClr val="333333"/>
                </a:solidFill>
                <a:ea typeface="Calibri" panose="020F0502020204030204" pitchFamily="34" charset="0"/>
                <a:cs typeface="Times New Roman" panose="02020603050405020304" pitchFamily="18" charset="0"/>
              </a:rPr>
              <a:t>Human </a:t>
            </a:r>
            <a:r>
              <a:rPr lang="en-US" sz="2400" spc="10" dirty="0" err="1">
                <a:solidFill>
                  <a:srgbClr val="333333"/>
                </a:solidFill>
                <a:ea typeface="Calibri" panose="020F0502020204030204" pitchFamily="34" charset="0"/>
                <a:cs typeface="Times New Roman" panose="02020603050405020304" pitchFamily="18" charset="0"/>
              </a:rPr>
              <a:t>Nipah</a:t>
            </a:r>
            <a:r>
              <a:rPr lang="en-US" sz="2400" spc="10" dirty="0">
                <a:solidFill>
                  <a:srgbClr val="333333"/>
                </a:solidFill>
                <a:ea typeface="Calibri" panose="020F0502020204030204" pitchFamily="34" charset="0"/>
                <a:cs typeface="Times New Roman" panose="02020603050405020304" pitchFamily="18" charset="0"/>
              </a:rPr>
              <a:t> outbreaks in Bangladesh coincided with the date palm sap harvesting season. </a:t>
            </a:r>
          </a:p>
          <a:p>
            <a:r>
              <a:rPr lang="en-US" sz="2400" spc="10" dirty="0">
                <a:solidFill>
                  <a:srgbClr val="333333"/>
                </a:solidFill>
                <a:ea typeface="Calibri" panose="020F0502020204030204" pitchFamily="34" charset="0"/>
                <a:cs typeface="Times New Roman" panose="02020603050405020304" pitchFamily="18" charset="0"/>
              </a:rPr>
              <a:t>In epidemiologic studies, drinking raw date palm sap is a risk factor for human </a:t>
            </a:r>
            <a:r>
              <a:rPr lang="en-US" sz="2400" spc="10" dirty="0" err="1">
                <a:solidFill>
                  <a:srgbClr val="333333"/>
                </a:solidFill>
                <a:ea typeface="Calibri" panose="020F0502020204030204" pitchFamily="34" charset="0"/>
                <a:cs typeface="Times New Roman" panose="02020603050405020304" pitchFamily="18" charset="0"/>
              </a:rPr>
              <a:t>Nipah</a:t>
            </a:r>
            <a:r>
              <a:rPr lang="en-US" sz="2400" spc="10" dirty="0">
                <a:solidFill>
                  <a:srgbClr val="333333"/>
                </a:solidFill>
                <a:ea typeface="Calibri" panose="020F0502020204030204" pitchFamily="34" charset="0"/>
                <a:cs typeface="Times New Roman" panose="02020603050405020304" pitchFamily="18" charset="0"/>
              </a:rPr>
              <a:t> infection, if bats have contaminated the sap. </a:t>
            </a:r>
          </a:p>
          <a:p>
            <a:r>
              <a:rPr lang="en-US" sz="2400" spc="10" dirty="0">
                <a:solidFill>
                  <a:srgbClr val="333333"/>
                </a:solidFill>
                <a:cs typeface="Times New Roman" panose="02020603050405020304" pitchFamily="18" charset="0"/>
              </a:rPr>
              <a:t>Infrared cameras revealed the bats access to the collecting containers – often urinating into them.</a:t>
            </a:r>
          </a:p>
          <a:p>
            <a:r>
              <a:rPr lang="en-US" sz="2400" spc="10" dirty="0">
                <a:solidFill>
                  <a:srgbClr val="333333"/>
                </a:solidFill>
                <a:cs typeface="Times New Roman" panose="02020603050405020304" pitchFamily="18" charset="0"/>
              </a:rPr>
              <a:t>Lessons learned led to villagers making covers to avoid bat contamination of the collected date palm sap -  a sugary syrup that humans and bats both like!</a:t>
            </a:r>
            <a:endParaRPr lang="en-US" sz="2400" dirty="0"/>
          </a:p>
        </p:txBody>
      </p:sp>
      <p:sp>
        <p:nvSpPr>
          <p:cNvPr id="4" name="Slide Number Placeholder 3">
            <a:extLst>
              <a:ext uri="{FF2B5EF4-FFF2-40B4-BE49-F238E27FC236}">
                <a16:creationId xmlns:a16="http://schemas.microsoft.com/office/drawing/2014/main" id="{2AB95D68-CC22-43DC-B3B3-01EFA103E18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18530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5" name="Picture 2" descr="One Health Commiss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8312" y="99631"/>
            <a:ext cx="213798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3"/>
          <p:cNvSpPr txBox="1">
            <a:spLocks noChangeArrowheads="1"/>
          </p:cNvSpPr>
          <p:nvPr/>
        </p:nvSpPr>
        <p:spPr bwMode="auto">
          <a:xfrm>
            <a:off x="2645778" y="1745044"/>
            <a:ext cx="857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2000" b="1" dirty="0">
                <a:solidFill>
                  <a:srgbClr val="0070C0"/>
                </a:solidFill>
              </a:rPr>
              <a:t>One Health Commission Website:  https://www.onehealthcommission.org/ </a:t>
            </a:r>
          </a:p>
        </p:txBody>
      </p:sp>
      <p:sp>
        <p:nvSpPr>
          <p:cNvPr id="8" name="TextBox 2"/>
          <p:cNvSpPr txBox="1">
            <a:spLocks noChangeArrowheads="1"/>
          </p:cNvSpPr>
          <p:nvPr/>
        </p:nvSpPr>
        <p:spPr bwMode="auto">
          <a:xfrm>
            <a:off x="2784894" y="2661794"/>
            <a:ext cx="830061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dirty="0"/>
              <a:t>(The One Health Commission is a globally focused organization dedicated to promoting improved health of people, domestic animals, wildlife, plants and the environment.   It is a 501(c)(3) organization, chartered in Washington, D.C.</a:t>
            </a:r>
            <a:r>
              <a:rPr lang="en-US" altLang="en-US" sz="1400" b="1" dirty="0"/>
              <a:t> </a:t>
            </a:r>
            <a:r>
              <a:rPr lang="en-US" altLang="en-US" sz="1400" dirty="0"/>
              <a:t>on June 29, 2009.) </a:t>
            </a:r>
          </a:p>
        </p:txBody>
      </p:sp>
      <p:sp>
        <p:nvSpPr>
          <p:cNvPr id="2" name="TextBox 1">
            <a:extLst>
              <a:ext uri="{FF2B5EF4-FFF2-40B4-BE49-F238E27FC236}">
                <a16:creationId xmlns:a16="http://schemas.microsoft.com/office/drawing/2014/main" id="{07FC22AE-D440-4A6B-8742-CA5EEC868FC8}"/>
              </a:ext>
            </a:extLst>
          </p:cNvPr>
          <p:cNvSpPr txBox="1"/>
          <p:nvPr/>
        </p:nvSpPr>
        <p:spPr>
          <a:xfrm>
            <a:off x="5466080" y="360402"/>
            <a:ext cx="5371983" cy="369332"/>
          </a:xfrm>
          <a:prstGeom prst="rect">
            <a:avLst/>
          </a:prstGeom>
          <a:noFill/>
        </p:spPr>
        <p:txBody>
          <a:bodyPr wrap="none" rtlCol="0">
            <a:spAutoFit/>
          </a:bodyPr>
          <a:lstStyle/>
          <a:p>
            <a:r>
              <a:rPr lang="en-US" b="1" u="sng" dirty="0"/>
              <a:t>Executive Director</a:t>
            </a:r>
            <a:r>
              <a:rPr lang="en-US" dirty="0"/>
              <a:t>: </a:t>
            </a:r>
            <a:r>
              <a:rPr lang="en-US" b="1" dirty="0"/>
              <a:t>Cheryl Stroud, D.V.M., Ph.D.</a:t>
            </a:r>
          </a:p>
        </p:txBody>
      </p:sp>
    </p:spTree>
    <p:extLst>
      <p:ext uri="{BB962C8B-B14F-4D97-AF65-F5344CB8AC3E}">
        <p14:creationId xmlns:p14="http://schemas.microsoft.com/office/powerpoint/2010/main" val="416788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E8A9-06DC-4B5F-B26A-7466C33B3843}"/>
              </a:ext>
            </a:extLst>
          </p:cNvPr>
          <p:cNvSpPr>
            <a:spLocks noGrp="1"/>
          </p:cNvSpPr>
          <p:nvPr>
            <p:ph type="title"/>
          </p:nvPr>
        </p:nvSpPr>
        <p:spPr>
          <a:xfrm>
            <a:off x="3137003" y="286010"/>
            <a:ext cx="8105660" cy="894434"/>
          </a:xfrm>
        </p:spPr>
        <p:txBody>
          <a:bodyPr>
            <a:normAutofit fontScale="90000"/>
          </a:bodyPr>
          <a:lstStyle/>
          <a:p>
            <a:r>
              <a:rPr lang="en-US" dirty="0"/>
              <a:t> </a:t>
            </a:r>
            <a:r>
              <a:rPr lang="en-US" b="1" dirty="0">
                <a:solidFill>
                  <a:srgbClr val="0070C0"/>
                </a:solidFill>
              </a:rPr>
              <a:t>Fruit Bats - Date Palm Sap - </a:t>
            </a:r>
            <a:r>
              <a:rPr lang="en-US" b="1" dirty="0" err="1">
                <a:solidFill>
                  <a:srgbClr val="0070C0"/>
                </a:solidFill>
              </a:rPr>
              <a:t>Nipah</a:t>
            </a:r>
            <a:r>
              <a:rPr lang="en-US" b="1" dirty="0">
                <a:solidFill>
                  <a:srgbClr val="0070C0"/>
                </a:solidFill>
              </a:rPr>
              <a:t> virus</a:t>
            </a:r>
          </a:p>
        </p:txBody>
      </p:sp>
      <p:pic>
        <p:nvPicPr>
          <p:cNvPr id="5" name="Content Placeholder 4">
            <a:extLst>
              <a:ext uri="{FF2B5EF4-FFF2-40B4-BE49-F238E27FC236}">
                <a16:creationId xmlns:a16="http://schemas.microsoft.com/office/drawing/2014/main" id="{B890328E-CBD4-4D29-96FD-E8E8E9950FFC}"/>
              </a:ext>
            </a:extLst>
          </p:cNvPr>
          <p:cNvPicPr>
            <a:picLocks noGrp="1" noChangeAspect="1"/>
          </p:cNvPicPr>
          <p:nvPr>
            <p:ph idx="1"/>
          </p:nvPr>
        </p:nvPicPr>
        <p:blipFill>
          <a:blip r:embed="rId2"/>
          <a:stretch>
            <a:fillRect/>
          </a:stretch>
        </p:blipFill>
        <p:spPr>
          <a:xfrm>
            <a:off x="3970452" y="1417561"/>
            <a:ext cx="3576320" cy="1972744"/>
          </a:xfrm>
          <a:prstGeom prst="rect">
            <a:avLst/>
          </a:prstGeom>
        </p:spPr>
      </p:pic>
      <p:sp>
        <p:nvSpPr>
          <p:cNvPr id="4" name="Slide Number Placeholder 3">
            <a:extLst>
              <a:ext uri="{FF2B5EF4-FFF2-40B4-BE49-F238E27FC236}">
                <a16:creationId xmlns:a16="http://schemas.microsoft.com/office/drawing/2014/main" id="{57EBA9C8-C4EA-4204-8F5C-E2E5B310C94A}"/>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Picture 5">
            <a:extLst>
              <a:ext uri="{FF2B5EF4-FFF2-40B4-BE49-F238E27FC236}">
                <a16:creationId xmlns:a16="http://schemas.microsoft.com/office/drawing/2014/main" id="{972453D7-4223-4E31-B960-84CA22DD517C}"/>
              </a:ext>
            </a:extLst>
          </p:cNvPr>
          <p:cNvPicPr>
            <a:picLocks noChangeAspect="1"/>
          </p:cNvPicPr>
          <p:nvPr/>
        </p:nvPicPr>
        <p:blipFill>
          <a:blip r:embed="rId3"/>
          <a:stretch>
            <a:fillRect/>
          </a:stretch>
        </p:blipFill>
        <p:spPr>
          <a:xfrm>
            <a:off x="8229600" y="2484279"/>
            <a:ext cx="3576320" cy="3576320"/>
          </a:xfrm>
          <a:prstGeom prst="rect">
            <a:avLst/>
          </a:prstGeom>
        </p:spPr>
      </p:pic>
      <p:pic>
        <p:nvPicPr>
          <p:cNvPr id="7" name="Picture 6">
            <a:extLst>
              <a:ext uri="{FF2B5EF4-FFF2-40B4-BE49-F238E27FC236}">
                <a16:creationId xmlns:a16="http://schemas.microsoft.com/office/drawing/2014/main" id="{B4BDA8CF-07A3-43FF-ABDF-692A756C93E0}"/>
              </a:ext>
            </a:extLst>
          </p:cNvPr>
          <p:cNvPicPr>
            <a:picLocks noChangeAspect="1"/>
          </p:cNvPicPr>
          <p:nvPr/>
        </p:nvPicPr>
        <p:blipFill>
          <a:blip r:embed="rId4"/>
          <a:stretch>
            <a:fillRect/>
          </a:stretch>
        </p:blipFill>
        <p:spPr>
          <a:xfrm>
            <a:off x="2135665" y="3864540"/>
            <a:ext cx="3669573" cy="2067871"/>
          </a:xfrm>
          <a:prstGeom prst="rect">
            <a:avLst/>
          </a:prstGeom>
        </p:spPr>
      </p:pic>
      <p:pic>
        <p:nvPicPr>
          <p:cNvPr id="8" name="Picture 7">
            <a:extLst>
              <a:ext uri="{FF2B5EF4-FFF2-40B4-BE49-F238E27FC236}">
                <a16:creationId xmlns:a16="http://schemas.microsoft.com/office/drawing/2014/main" id="{52D75939-CAC3-4C59-8DEB-ED2F00826135}"/>
              </a:ext>
            </a:extLst>
          </p:cNvPr>
          <p:cNvPicPr>
            <a:picLocks noChangeAspect="1"/>
          </p:cNvPicPr>
          <p:nvPr/>
        </p:nvPicPr>
        <p:blipFill>
          <a:blip r:embed="rId5"/>
          <a:stretch>
            <a:fillRect/>
          </a:stretch>
        </p:blipFill>
        <p:spPr>
          <a:xfrm>
            <a:off x="531812" y="1451543"/>
            <a:ext cx="2762402" cy="1826750"/>
          </a:xfrm>
          <a:prstGeom prst="rect">
            <a:avLst/>
          </a:prstGeom>
        </p:spPr>
      </p:pic>
      <p:sp>
        <p:nvSpPr>
          <p:cNvPr id="3" name="TextBox 2">
            <a:extLst>
              <a:ext uri="{FF2B5EF4-FFF2-40B4-BE49-F238E27FC236}">
                <a16:creationId xmlns:a16="http://schemas.microsoft.com/office/drawing/2014/main" id="{AB68393A-8C86-499A-9C67-965EB10FE231}"/>
              </a:ext>
            </a:extLst>
          </p:cNvPr>
          <p:cNvSpPr txBox="1"/>
          <p:nvPr/>
        </p:nvSpPr>
        <p:spPr>
          <a:xfrm>
            <a:off x="854759" y="3333331"/>
            <a:ext cx="2182130" cy="369332"/>
          </a:xfrm>
          <a:prstGeom prst="rect">
            <a:avLst/>
          </a:prstGeom>
          <a:noFill/>
        </p:spPr>
        <p:txBody>
          <a:bodyPr wrap="square" rtlCol="0">
            <a:spAutoFit/>
          </a:bodyPr>
          <a:lstStyle/>
          <a:p>
            <a:r>
              <a:rPr lang="en-US" i="1" dirty="0" err="1"/>
              <a:t>Pteropsus</a:t>
            </a:r>
            <a:r>
              <a:rPr lang="en-US" dirty="0"/>
              <a:t> fruit bat</a:t>
            </a:r>
          </a:p>
        </p:txBody>
      </p:sp>
      <p:sp>
        <p:nvSpPr>
          <p:cNvPr id="9" name="TextBox 8">
            <a:extLst>
              <a:ext uri="{FF2B5EF4-FFF2-40B4-BE49-F238E27FC236}">
                <a16:creationId xmlns:a16="http://schemas.microsoft.com/office/drawing/2014/main" id="{01D7AA72-20ED-4397-A852-D0D4D016BE71}"/>
              </a:ext>
            </a:extLst>
          </p:cNvPr>
          <p:cNvSpPr txBox="1"/>
          <p:nvPr/>
        </p:nvSpPr>
        <p:spPr>
          <a:xfrm>
            <a:off x="4049122" y="3390305"/>
            <a:ext cx="3235181" cy="369332"/>
          </a:xfrm>
          <a:prstGeom prst="rect">
            <a:avLst/>
          </a:prstGeom>
          <a:noFill/>
        </p:spPr>
        <p:txBody>
          <a:bodyPr wrap="none" rtlCol="0">
            <a:spAutoFit/>
          </a:bodyPr>
          <a:lstStyle/>
          <a:p>
            <a:r>
              <a:rPr lang="en-US" dirty="0"/>
              <a:t>Unprotected sap container</a:t>
            </a:r>
          </a:p>
        </p:txBody>
      </p:sp>
      <p:sp>
        <p:nvSpPr>
          <p:cNvPr id="10" name="TextBox 9">
            <a:extLst>
              <a:ext uri="{FF2B5EF4-FFF2-40B4-BE49-F238E27FC236}">
                <a16:creationId xmlns:a16="http://schemas.microsoft.com/office/drawing/2014/main" id="{A618D355-8729-4C22-84AB-2C7F3CB941F6}"/>
              </a:ext>
            </a:extLst>
          </p:cNvPr>
          <p:cNvSpPr txBox="1"/>
          <p:nvPr/>
        </p:nvSpPr>
        <p:spPr>
          <a:xfrm>
            <a:off x="8603088" y="6204010"/>
            <a:ext cx="2922595" cy="369332"/>
          </a:xfrm>
          <a:prstGeom prst="rect">
            <a:avLst/>
          </a:prstGeom>
          <a:noFill/>
        </p:spPr>
        <p:txBody>
          <a:bodyPr wrap="none" rtlCol="0">
            <a:spAutoFit/>
          </a:bodyPr>
          <a:lstStyle/>
          <a:p>
            <a:r>
              <a:rPr lang="en-US" dirty="0"/>
              <a:t>Protected sap container</a:t>
            </a:r>
          </a:p>
        </p:txBody>
      </p:sp>
      <p:sp>
        <p:nvSpPr>
          <p:cNvPr id="11" name="TextBox 10">
            <a:extLst>
              <a:ext uri="{FF2B5EF4-FFF2-40B4-BE49-F238E27FC236}">
                <a16:creationId xmlns:a16="http://schemas.microsoft.com/office/drawing/2014/main" id="{190D5801-CF3D-408E-A298-9F9857DED099}"/>
              </a:ext>
            </a:extLst>
          </p:cNvPr>
          <p:cNvSpPr txBox="1"/>
          <p:nvPr/>
        </p:nvSpPr>
        <p:spPr>
          <a:xfrm flipH="1">
            <a:off x="2249887" y="5940061"/>
            <a:ext cx="3922311" cy="646331"/>
          </a:xfrm>
          <a:prstGeom prst="rect">
            <a:avLst/>
          </a:prstGeom>
          <a:noFill/>
        </p:spPr>
        <p:txBody>
          <a:bodyPr wrap="square" rtlCol="0">
            <a:spAutoFit/>
          </a:bodyPr>
          <a:lstStyle/>
          <a:p>
            <a:r>
              <a:rPr lang="en-US" dirty="0"/>
              <a:t>Infrared cameras reveal bat accessing sap container</a:t>
            </a:r>
          </a:p>
        </p:txBody>
      </p:sp>
    </p:spTree>
    <p:extLst>
      <p:ext uri="{BB962C8B-B14F-4D97-AF65-F5344CB8AC3E}">
        <p14:creationId xmlns:p14="http://schemas.microsoft.com/office/powerpoint/2010/main" val="427092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4AB977-40B1-466E-83BA-0D8E2292597A}"/>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 name="Picture 4">
            <a:extLst>
              <a:ext uri="{FF2B5EF4-FFF2-40B4-BE49-F238E27FC236}">
                <a16:creationId xmlns:a16="http://schemas.microsoft.com/office/drawing/2014/main" id="{EF289BA1-9FA4-49B9-BD24-51DCBF9C1E88}"/>
              </a:ext>
            </a:extLst>
          </p:cNvPr>
          <p:cNvPicPr>
            <a:picLocks noChangeAspect="1"/>
          </p:cNvPicPr>
          <p:nvPr/>
        </p:nvPicPr>
        <p:blipFill>
          <a:blip r:embed="rId2"/>
          <a:stretch>
            <a:fillRect/>
          </a:stretch>
        </p:blipFill>
        <p:spPr>
          <a:xfrm>
            <a:off x="2066844" y="174580"/>
            <a:ext cx="9752201" cy="6163590"/>
          </a:xfrm>
          <a:prstGeom prst="rect">
            <a:avLst/>
          </a:prstGeom>
        </p:spPr>
      </p:pic>
      <p:sp>
        <p:nvSpPr>
          <p:cNvPr id="7" name="TextBox 6">
            <a:extLst>
              <a:ext uri="{FF2B5EF4-FFF2-40B4-BE49-F238E27FC236}">
                <a16:creationId xmlns:a16="http://schemas.microsoft.com/office/drawing/2014/main" id="{2CB97A43-1ED1-4C64-A547-166730769FB1}"/>
              </a:ext>
            </a:extLst>
          </p:cNvPr>
          <p:cNvSpPr txBox="1"/>
          <p:nvPr/>
        </p:nvSpPr>
        <p:spPr>
          <a:xfrm>
            <a:off x="2634540" y="6338170"/>
            <a:ext cx="9108611" cy="523220"/>
          </a:xfrm>
          <a:prstGeom prst="rect">
            <a:avLst/>
          </a:prstGeom>
          <a:noFill/>
        </p:spPr>
        <p:txBody>
          <a:bodyPr wrap="square" rtlCol="0">
            <a:spAutoFit/>
          </a:bodyPr>
          <a:lstStyle/>
          <a:p>
            <a:r>
              <a:rPr lang="en-US" sz="1400" dirty="0"/>
              <a:t>[Slide credit:  </a:t>
            </a:r>
            <a:r>
              <a:rPr lang="en-US" sz="1400" dirty="0">
                <a:hlinkClick r:id="rId3"/>
              </a:rPr>
              <a:t>World Banking on One Health</a:t>
            </a:r>
            <a:r>
              <a:rPr lang="en-US" sz="1400" dirty="0"/>
              <a:t>, October 11, 2017  presentation by Dr. Tim Bouley at the </a:t>
            </a:r>
            <a:r>
              <a:rPr lang="en-US" sz="1400" dirty="0">
                <a:hlinkClick r:id="rId4"/>
              </a:rPr>
              <a:t>Uppsala Health Conference</a:t>
            </a:r>
            <a:r>
              <a:rPr lang="en-US" sz="1400" dirty="0"/>
              <a:t>, Uppsala, Sweden.]</a:t>
            </a:r>
          </a:p>
        </p:txBody>
      </p:sp>
    </p:spTree>
    <p:extLst>
      <p:ext uri="{BB962C8B-B14F-4D97-AF65-F5344CB8AC3E}">
        <p14:creationId xmlns:p14="http://schemas.microsoft.com/office/powerpoint/2010/main" val="161955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C09EF-61C0-45BB-B07D-C818FD9812BC}"/>
              </a:ext>
            </a:extLst>
          </p:cNvPr>
          <p:cNvSpPr>
            <a:spLocks noGrp="1"/>
          </p:cNvSpPr>
          <p:nvPr>
            <p:ph type="title"/>
          </p:nvPr>
        </p:nvSpPr>
        <p:spPr>
          <a:xfrm>
            <a:off x="6862954" y="787782"/>
            <a:ext cx="4797234" cy="4975065"/>
          </a:xfrm>
        </p:spPr>
        <p:txBody>
          <a:bodyPr>
            <a:normAutofit fontScale="90000"/>
          </a:bodyPr>
          <a:lstStyle/>
          <a:p>
            <a:r>
              <a:rPr lang="en-US" sz="2200" dirty="0">
                <a:latin typeface="Candara" panose="020E0502030303020204" pitchFamily="34" charset="0"/>
              </a:rPr>
              <a:t>On 4/27/2018 the World Bank released their  </a:t>
            </a:r>
            <a:br>
              <a:rPr lang="en-US" sz="2200" b="1" dirty="0">
                <a:latin typeface="Candara" panose="020E0502030303020204" pitchFamily="34" charset="0"/>
              </a:rPr>
            </a:br>
            <a:r>
              <a:rPr lang="en-US" sz="2200" b="1" dirty="0">
                <a:latin typeface="Candara" panose="020E0502030303020204" pitchFamily="34" charset="0"/>
              </a:rPr>
              <a:t> “One Health Operational Framework</a:t>
            </a:r>
            <a:br>
              <a:rPr lang="en-US" sz="2200" dirty="0">
                <a:latin typeface="Candara" panose="020E0502030303020204" pitchFamily="34" charset="0"/>
              </a:rPr>
            </a:br>
            <a:r>
              <a:rPr lang="en-US" sz="2200" b="1" dirty="0">
                <a:latin typeface="Candara" panose="020E0502030303020204" pitchFamily="34" charset="0"/>
              </a:rPr>
              <a:t>for strengthening human, animal and environmental public health systems at their interface”</a:t>
            </a:r>
            <a:br>
              <a:rPr lang="en-US" sz="2200" b="1" dirty="0">
                <a:latin typeface="Candara" panose="020E0502030303020204" pitchFamily="34" charset="0"/>
              </a:rPr>
            </a:br>
            <a:br>
              <a:rPr lang="en-US" sz="2400" dirty="0"/>
            </a:br>
            <a:r>
              <a:rPr lang="en-US" sz="2200" dirty="0">
                <a:latin typeface="Candara" panose="020E0502030303020204" pitchFamily="34" charset="0"/>
              </a:rPr>
              <a:t>The Operational Framework is intended as a guide for One Health operations, from project and program scoping and identification stages to design and implementation, including monitoring and evaluation, to help optimize investments.</a:t>
            </a:r>
            <a:br>
              <a:rPr lang="en-US" sz="2200" dirty="0">
                <a:latin typeface="Candara" panose="020E0502030303020204" pitchFamily="34" charset="0"/>
              </a:rPr>
            </a:br>
            <a:br>
              <a:rPr lang="en-US" sz="2200" dirty="0"/>
            </a:br>
            <a:r>
              <a:rPr lang="en-US" sz="1200" dirty="0">
                <a:hlinkClick r:id="rId2"/>
              </a:rPr>
              <a:t>http://documents.worldbank.org/curated/en/703711517234402168/Operational-framework-for-strengthening-human-animal-and-environmental-public-health-systems-at-their-interface</a:t>
            </a:r>
            <a:endParaRPr lang="en-US" sz="1200" dirty="0"/>
          </a:p>
        </p:txBody>
      </p:sp>
      <p:sp>
        <p:nvSpPr>
          <p:cNvPr id="4" name="Slide Number Placeholder 3">
            <a:extLst>
              <a:ext uri="{FF2B5EF4-FFF2-40B4-BE49-F238E27FC236}">
                <a16:creationId xmlns:a16="http://schemas.microsoft.com/office/drawing/2014/main" id="{E1A99250-E9EA-4A39-958E-F1977447F7C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Picture 4">
            <a:extLst>
              <a:ext uri="{FF2B5EF4-FFF2-40B4-BE49-F238E27FC236}">
                <a16:creationId xmlns:a16="http://schemas.microsoft.com/office/drawing/2014/main" id="{4A87387A-C646-4E52-AA85-980717841D90}"/>
              </a:ext>
            </a:extLst>
          </p:cNvPr>
          <p:cNvPicPr>
            <a:picLocks noChangeAspect="1"/>
          </p:cNvPicPr>
          <p:nvPr/>
        </p:nvPicPr>
        <p:blipFill>
          <a:blip r:embed="rId3"/>
          <a:stretch>
            <a:fillRect/>
          </a:stretch>
        </p:blipFill>
        <p:spPr>
          <a:xfrm>
            <a:off x="2192650" y="707774"/>
            <a:ext cx="4293377" cy="5222302"/>
          </a:xfrm>
          <a:prstGeom prst="rect">
            <a:avLst/>
          </a:prstGeom>
          <a:ln>
            <a:solidFill>
              <a:schemeClr val="tx1"/>
            </a:solidFill>
          </a:ln>
        </p:spPr>
      </p:pic>
    </p:spTree>
    <p:extLst>
      <p:ext uri="{BB962C8B-B14F-4D97-AF65-F5344CB8AC3E}">
        <p14:creationId xmlns:p14="http://schemas.microsoft.com/office/powerpoint/2010/main" val="145792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3074" name="Picture 2" descr="http://image.mlive.com/home/mlive-media/width960/img/flint-journal/photo/2016/03/19/-40312abb57b46cf2.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047768" y="1549547"/>
            <a:ext cx="5060085" cy="33628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30678" y="231680"/>
            <a:ext cx="8473786" cy="1508105"/>
          </a:xfrm>
          <a:prstGeom prst="rect">
            <a:avLst/>
          </a:prstGeom>
          <a:noFill/>
        </p:spPr>
        <p:txBody>
          <a:bodyPr wrap="square" rtlCol="0">
            <a:spAutoFit/>
          </a:bodyPr>
          <a:lstStyle/>
          <a:p>
            <a:pPr algn="ctr"/>
            <a:r>
              <a:rPr lang="en-US" sz="3200" b="1" dirty="0">
                <a:solidFill>
                  <a:srgbClr val="0070C0"/>
                </a:solidFill>
              </a:rPr>
              <a:t>Animals as Sentinels</a:t>
            </a:r>
          </a:p>
          <a:p>
            <a:endParaRPr lang="en-US" sz="1000" b="1" dirty="0"/>
          </a:p>
          <a:p>
            <a:pPr algn="ctr"/>
            <a:r>
              <a:rPr lang="en-US" sz="2000" b="1" dirty="0"/>
              <a:t>Free lead testing event for dogs in Flint water crisis</a:t>
            </a:r>
          </a:p>
          <a:p>
            <a:pPr algn="ctr"/>
            <a:r>
              <a:rPr lang="en-US" sz="1200" b="1" dirty="0">
                <a:hlinkClick r:id="rId4"/>
              </a:rPr>
              <a:t>http://www.mlive.com/news/flint/index.ssf/2016/04/free_lead_testing_event_for_do.html</a:t>
            </a:r>
            <a:endParaRPr lang="en-US" sz="1200" b="1" dirty="0"/>
          </a:p>
          <a:p>
            <a:endParaRPr lang="en-US" b="1" dirty="0"/>
          </a:p>
        </p:txBody>
      </p:sp>
      <p:sp>
        <p:nvSpPr>
          <p:cNvPr id="6" name="TextBox 5"/>
          <p:cNvSpPr txBox="1"/>
          <p:nvPr/>
        </p:nvSpPr>
        <p:spPr>
          <a:xfrm>
            <a:off x="1875209" y="4953022"/>
            <a:ext cx="5660383" cy="1815882"/>
          </a:xfrm>
          <a:prstGeom prst="rect">
            <a:avLst/>
          </a:prstGeom>
          <a:noFill/>
        </p:spPr>
        <p:txBody>
          <a:bodyPr wrap="square" rtlCol="0">
            <a:spAutoFit/>
          </a:bodyPr>
          <a:lstStyle/>
          <a:p>
            <a:r>
              <a:rPr lang="en-US" sz="1400" dirty="0"/>
              <a:t>Maggie, a terrier mix, is held by Michigan State University veterinary student Courtney </a:t>
            </a:r>
            <a:r>
              <a:rPr lang="en-US" sz="1400" dirty="0" err="1"/>
              <a:t>Andries</a:t>
            </a:r>
            <a:r>
              <a:rPr lang="en-US" sz="1400" dirty="0"/>
              <a:t>, of East Lansing, while veterinary technician Monica </a:t>
            </a:r>
            <a:r>
              <a:rPr lang="en-US" sz="1400" dirty="0" err="1"/>
              <a:t>Reinke</a:t>
            </a:r>
            <a:r>
              <a:rPr lang="en-US" sz="1400" dirty="0"/>
              <a:t>, of East Lansing, finishes drawing her blood during a free lead testing event for animals on Saturday, March 19, 2016 at the parish hall of St. Paul's Episcopal Church in Flint. The event was held by the Michigan State College of Veterinary Medicine amid Flint's water crisis. </a:t>
            </a:r>
            <a:r>
              <a:rPr lang="en-US" sz="1400" i="1" dirty="0"/>
              <a:t>Rachel Woolf | MLive.com</a:t>
            </a:r>
          </a:p>
        </p:txBody>
      </p:sp>
      <p:sp>
        <p:nvSpPr>
          <p:cNvPr id="8" name="TextBox 7"/>
          <p:cNvSpPr txBox="1"/>
          <p:nvPr/>
        </p:nvSpPr>
        <p:spPr>
          <a:xfrm>
            <a:off x="7680124" y="1549547"/>
            <a:ext cx="4226569" cy="3046988"/>
          </a:xfrm>
          <a:prstGeom prst="rect">
            <a:avLst/>
          </a:prstGeom>
          <a:noFill/>
        </p:spPr>
        <p:txBody>
          <a:bodyPr wrap="square" rtlCol="0">
            <a:spAutoFit/>
          </a:bodyPr>
          <a:lstStyle/>
          <a:p>
            <a:r>
              <a:rPr lang="en-US" sz="1600" dirty="0"/>
              <a:t>The test will not only check for lead but for other metals including copper, iron, mercury and zinc.  More than 170 dogs have been tested during the previous three events.</a:t>
            </a:r>
          </a:p>
          <a:p>
            <a:endParaRPr lang="en-US" sz="1600" dirty="0"/>
          </a:p>
          <a:p>
            <a:r>
              <a:rPr lang="en-US" sz="1600" dirty="0"/>
              <a:t>Issues that can arise in dogs exposed to lead include the gastrointestinal system, with decreased appetite, vomiting and diarrhea.  Brain involvement leads to dogs becoming easily agitated or showing signs of seizures.</a:t>
            </a:r>
          </a:p>
        </p:txBody>
      </p:sp>
      <p:sp>
        <p:nvSpPr>
          <p:cNvPr id="3" name="TextBox 2">
            <a:extLst>
              <a:ext uri="{FF2B5EF4-FFF2-40B4-BE49-F238E27FC236}">
                <a16:creationId xmlns:a16="http://schemas.microsoft.com/office/drawing/2014/main" id="{AC2464D7-EE4D-4229-AB5F-6309CB9E0CA7}"/>
              </a:ext>
            </a:extLst>
          </p:cNvPr>
          <p:cNvSpPr txBox="1"/>
          <p:nvPr/>
        </p:nvSpPr>
        <p:spPr>
          <a:xfrm>
            <a:off x="7565629" y="5118216"/>
            <a:ext cx="4341064" cy="1077218"/>
          </a:xfrm>
          <a:prstGeom prst="rect">
            <a:avLst/>
          </a:prstGeom>
          <a:noFill/>
        </p:spPr>
        <p:txBody>
          <a:bodyPr wrap="square" rtlCol="0">
            <a:spAutoFit/>
          </a:bodyPr>
          <a:lstStyle/>
          <a:p>
            <a:r>
              <a:rPr lang="en-US" sz="1600" b="1" i="1" dirty="0"/>
              <a:t>“What the Eyes Don’t See - A Story of Crisis, Resistance &amp; Hope in An American City” </a:t>
            </a:r>
            <a:r>
              <a:rPr lang="en-US" sz="1600" dirty="0"/>
              <a:t>by Mona Hanna-</a:t>
            </a:r>
            <a:r>
              <a:rPr lang="en-US" sz="1600" dirty="0" err="1"/>
              <a:t>Attisha</a:t>
            </a:r>
            <a:r>
              <a:rPr lang="en-US" sz="1600" dirty="0"/>
              <a:t>, MD, MPH, FAAP  (Published: 2018 One World – N.Y.)</a:t>
            </a:r>
          </a:p>
        </p:txBody>
      </p:sp>
    </p:spTree>
    <p:extLst>
      <p:ext uri="{BB962C8B-B14F-4D97-AF65-F5344CB8AC3E}">
        <p14:creationId xmlns:p14="http://schemas.microsoft.com/office/powerpoint/2010/main" val="383644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Title 1"/>
          <p:cNvSpPr>
            <a:spLocks noGrp="1"/>
          </p:cNvSpPr>
          <p:nvPr>
            <p:ph type="title"/>
          </p:nvPr>
        </p:nvSpPr>
        <p:spPr>
          <a:xfrm>
            <a:off x="587188" y="86376"/>
            <a:ext cx="9675812" cy="823008"/>
          </a:xfrm>
        </p:spPr>
        <p:txBody>
          <a:bodyPr>
            <a:normAutofit/>
          </a:bodyPr>
          <a:lstStyle/>
          <a:p>
            <a:pPr algn="ctr">
              <a:defRPr/>
            </a:pPr>
            <a:r>
              <a:rPr lang="en-US" b="1" dirty="0">
                <a:solidFill>
                  <a:srgbClr val="0070C0"/>
                </a:solidFill>
              </a:rPr>
              <a:t>Lead poisoning in Northern Nigeria 2010</a:t>
            </a:r>
          </a:p>
        </p:txBody>
      </p:sp>
      <p:sp>
        <p:nvSpPr>
          <p:cNvPr id="7" name="Content Placeholder 2"/>
          <p:cNvSpPr>
            <a:spLocks noGrp="1"/>
          </p:cNvSpPr>
          <p:nvPr>
            <p:ph sz="quarter" idx="4294967295"/>
          </p:nvPr>
        </p:nvSpPr>
        <p:spPr>
          <a:xfrm>
            <a:off x="1563330" y="901700"/>
            <a:ext cx="9571702" cy="5807075"/>
          </a:xfrm>
          <a:prstGeom prst="rect">
            <a:avLst/>
          </a:prstGeom>
        </p:spPr>
        <p:txBody>
          <a:bodyPr>
            <a:normAutofit/>
          </a:bodyPr>
          <a:lstStyle/>
          <a:p>
            <a:pPr>
              <a:defRPr/>
            </a:pPr>
            <a:r>
              <a:rPr lang="en-US" dirty="0"/>
              <a:t>Early 2010 </a:t>
            </a:r>
            <a:r>
              <a:rPr lang="en-US" u="sng" dirty="0"/>
              <a:t>ducks</a:t>
            </a:r>
            <a:r>
              <a:rPr lang="en-US" dirty="0"/>
              <a:t> began to disappear in </a:t>
            </a:r>
            <a:r>
              <a:rPr lang="en-US" dirty="0" err="1"/>
              <a:t>Zamfara</a:t>
            </a:r>
            <a:r>
              <a:rPr lang="en-US" dirty="0"/>
              <a:t>, Nigeria                                       – no one thought it was important at the time.</a:t>
            </a:r>
          </a:p>
          <a:p>
            <a:pPr>
              <a:defRPr/>
            </a:pPr>
            <a:r>
              <a:rPr lang="en-US" dirty="0"/>
              <a:t>By May 2010 hundreds of children became sick (vomiting,                              headaches &amp; seizures)… and many died.  Cause unknown.</a:t>
            </a:r>
          </a:p>
          <a:p>
            <a:pPr>
              <a:defRPr/>
            </a:pPr>
            <a:r>
              <a:rPr lang="en-US" dirty="0"/>
              <a:t>Public health team sent in to investigate (CDC/Nigeria/WHO/                               Doctors Without Borders/and an Animal-Human Interface Officer).</a:t>
            </a:r>
          </a:p>
          <a:p>
            <a:pPr>
              <a:defRPr/>
            </a:pPr>
            <a:r>
              <a:rPr lang="en-US" dirty="0"/>
              <a:t>Villagers reported ¼ of all children in their communities had died.</a:t>
            </a:r>
          </a:p>
          <a:p>
            <a:pPr>
              <a:defRPr/>
            </a:pPr>
            <a:r>
              <a:rPr lang="en-US" dirty="0"/>
              <a:t>Found unsafe levels of </a:t>
            </a:r>
            <a:r>
              <a:rPr lang="en-US" b="1" dirty="0">
                <a:solidFill>
                  <a:srgbClr val="0070C0"/>
                </a:solidFill>
              </a:rPr>
              <a:t>LEAD</a:t>
            </a:r>
            <a:r>
              <a:rPr lang="en-US" dirty="0"/>
              <a:t> inside homes, in the water and in the soil… children had dangerous levels of lead in their blood.</a:t>
            </a:r>
          </a:p>
          <a:p>
            <a:pPr>
              <a:defRPr/>
            </a:pPr>
            <a:r>
              <a:rPr lang="en-US" dirty="0"/>
              <a:t>Missed the clue that the deaths of the ducks could have alerted health officials of the crisis earlier… </a:t>
            </a:r>
            <a:r>
              <a:rPr lang="en-US" b="1" dirty="0"/>
              <a:t>ducks were sentinels </a:t>
            </a:r>
            <a:r>
              <a:rPr lang="en-US" dirty="0"/>
              <a:t>of an environmental hazard.</a:t>
            </a:r>
          </a:p>
          <a:p>
            <a:pPr>
              <a:defRPr/>
            </a:pPr>
            <a:r>
              <a:rPr lang="en-US" dirty="0"/>
              <a:t>Recent mining for gold… no protective equipment; often brought rocks inside the homes to extract the gold; children were exposed to lead dust from the rocks.</a:t>
            </a:r>
          </a:p>
          <a:p>
            <a:pPr marL="0" indent="0">
              <a:buFont typeface="Arial" panose="020B0604020202020204" pitchFamily="34" charset="0"/>
              <a:buNone/>
              <a:defRPr/>
            </a:pPr>
            <a:endParaRPr lang="en-US" sz="900" u="sng" dirty="0"/>
          </a:p>
          <a:p>
            <a:pPr marL="0" indent="0">
              <a:buFont typeface="Arial" panose="020B0604020202020204" pitchFamily="34" charset="0"/>
              <a:buNone/>
              <a:defRPr/>
            </a:pPr>
            <a:r>
              <a:rPr lang="en-US" u="sng" dirty="0"/>
              <a:t>Bottom Line</a:t>
            </a:r>
            <a:r>
              <a:rPr lang="en-US" dirty="0"/>
              <a:t>:  Largest known outbreak of Lead Poisoning in history!</a:t>
            </a:r>
          </a:p>
          <a:p>
            <a:pPr marL="0" indent="0">
              <a:buFont typeface="Arial" panose="020B0604020202020204" pitchFamily="34" charset="0"/>
              <a:buNone/>
              <a:defRPr/>
            </a:pPr>
            <a:r>
              <a:rPr lang="en-US" sz="1200" dirty="0"/>
              <a:t>	       </a:t>
            </a:r>
            <a:r>
              <a:rPr lang="en-US" sz="2600" b="1" dirty="0">
                <a:solidFill>
                  <a:srgbClr val="0070C0"/>
                </a:solidFill>
              </a:rPr>
              <a:t>355 cases:  163 deaths with 111 deaths of children. </a:t>
            </a:r>
          </a:p>
        </p:txBody>
      </p:sp>
      <p:sp>
        <p:nvSpPr>
          <p:cNvPr id="8" name="TextBox 4"/>
          <p:cNvSpPr txBox="1">
            <a:spLocks noChangeArrowheads="1"/>
          </p:cNvSpPr>
          <p:nvPr/>
        </p:nvSpPr>
        <p:spPr bwMode="auto">
          <a:xfrm>
            <a:off x="7239000" y="6514718"/>
            <a:ext cx="495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400" b="1" dirty="0"/>
              <a:t>http://www.cdc.gov/onehealth/in-action/lead-poisoning.html</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92429" y="157945"/>
            <a:ext cx="1989924" cy="198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05422" y="2219438"/>
            <a:ext cx="2486578" cy="830997"/>
          </a:xfrm>
          <a:prstGeom prst="rect">
            <a:avLst/>
          </a:prstGeom>
          <a:noFill/>
        </p:spPr>
        <p:txBody>
          <a:bodyPr wrap="none" rtlCol="0">
            <a:spAutoFit/>
          </a:bodyPr>
          <a:lstStyle/>
          <a:p>
            <a:r>
              <a:rPr lang="en-US" sz="1200" dirty="0"/>
              <a:t>Children sit on bags of lead-</a:t>
            </a:r>
          </a:p>
          <a:p>
            <a:r>
              <a:rPr lang="en-US" sz="1200" dirty="0"/>
              <a:t>contaminated soil, which were</a:t>
            </a:r>
          </a:p>
          <a:p>
            <a:r>
              <a:rPr lang="en-US" sz="1200" dirty="0"/>
              <a:t>removed from their village of</a:t>
            </a:r>
          </a:p>
          <a:p>
            <a:r>
              <a:rPr lang="en-US" sz="1200" dirty="0" err="1"/>
              <a:t>Zamfara</a:t>
            </a:r>
            <a:r>
              <a:rPr lang="en-US" sz="1200" dirty="0"/>
              <a:t> during cleanup. </a:t>
            </a:r>
          </a:p>
        </p:txBody>
      </p:sp>
    </p:spTree>
    <p:extLst>
      <p:ext uri="{BB962C8B-B14F-4D97-AF65-F5344CB8AC3E}">
        <p14:creationId xmlns:p14="http://schemas.microsoft.com/office/powerpoint/2010/main" val="1141054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85" y="147337"/>
            <a:ext cx="8911687" cy="870580"/>
          </a:xfrm>
        </p:spPr>
        <p:txBody>
          <a:bodyPr/>
          <a:lstStyle/>
          <a:p>
            <a:r>
              <a:rPr lang="en-US" altLang="en-US" b="1" dirty="0">
                <a:solidFill>
                  <a:srgbClr val="0070C0"/>
                </a:solidFill>
                <a:cs typeface="Tunga" panose="020B0502040204020203" pitchFamily="34" charset="0"/>
              </a:rPr>
              <a:t>Marine Environmental Sentinels…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5" name="Picture 6" descr="http://www.tinybubblesscuba.com/wp-content/uploads/2014/01/Honu-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9629" y="955634"/>
            <a:ext cx="3087988" cy="21909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905868" y="970344"/>
            <a:ext cx="335720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8696413" y="3146569"/>
            <a:ext cx="1722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Healthy coral reef</a:t>
            </a:r>
          </a:p>
        </p:txBody>
      </p:sp>
      <p:sp>
        <p:nvSpPr>
          <p:cNvPr id="8" name="TextBox 1"/>
          <p:cNvSpPr txBox="1">
            <a:spLocks noChangeArrowheads="1"/>
          </p:cNvSpPr>
          <p:nvPr/>
        </p:nvSpPr>
        <p:spPr bwMode="auto">
          <a:xfrm>
            <a:off x="2471885" y="3146569"/>
            <a:ext cx="2322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Healthy Green Sea Turtle</a:t>
            </a:r>
          </a:p>
        </p:txBody>
      </p:sp>
      <p:pic>
        <p:nvPicPr>
          <p:cNvPr id="9" name="Picture 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879030" y="3587147"/>
            <a:ext cx="3357204"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8064802" y="5761837"/>
            <a:ext cx="287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Unhealthy reef associated with</a:t>
            </a:r>
          </a:p>
          <a:p>
            <a:r>
              <a:rPr lang="en-US" altLang="en-US" sz="1600" dirty="0"/>
              <a:t>oceanic acidification</a:t>
            </a:r>
          </a:p>
        </p:txBody>
      </p:sp>
      <p:sp>
        <p:nvSpPr>
          <p:cNvPr id="11" name="TextBox 2"/>
          <p:cNvSpPr txBox="1">
            <a:spLocks noChangeArrowheads="1"/>
          </p:cNvSpPr>
          <p:nvPr/>
        </p:nvSpPr>
        <p:spPr bwMode="auto">
          <a:xfrm>
            <a:off x="7366959" y="6389514"/>
            <a:ext cx="4611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200" dirty="0">
                <a:solidFill>
                  <a:srgbClr val="0070C0"/>
                </a:solidFill>
              </a:rPr>
              <a:t>[http://coralreef.noaa.gov/education/oa/resources/22-4_kleypas.pdf]</a:t>
            </a:r>
          </a:p>
        </p:txBody>
      </p:sp>
      <p:pic>
        <p:nvPicPr>
          <p:cNvPr id="12" name="Picture 8" descr="http://ecowatch.com/wp-content/uploads/2014/10/greenseaturtle.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99630" y="3542094"/>
            <a:ext cx="30879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1311579" y="5485319"/>
            <a:ext cx="59173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err="1"/>
              <a:t>Fibropapillomatosis</a:t>
            </a:r>
            <a:r>
              <a:rPr lang="en-US" altLang="en-US" sz="1600" dirty="0"/>
              <a:t> in a Green Sea Turtle (can obstruct swimming, feeding, buoyancy, sight, and can lead to death). There is a strong  link between this disease and the environmental health of the coastal habitat.    </a:t>
            </a:r>
            <a:r>
              <a:rPr lang="en-US" altLang="en-US" sz="1200" dirty="0">
                <a:solidFill>
                  <a:srgbClr val="0070C0"/>
                </a:solidFill>
              </a:rPr>
              <a:t>[http://www.cabi.org/isc/datasheet/82638]</a:t>
            </a:r>
          </a:p>
        </p:txBody>
      </p:sp>
    </p:spTree>
    <p:extLst>
      <p:ext uri="{BB962C8B-B14F-4D97-AF65-F5344CB8AC3E}">
        <p14:creationId xmlns:p14="http://schemas.microsoft.com/office/powerpoint/2010/main" val="782679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85" y="147337"/>
            <a:ext cx="10221686" cy="799720"/>
          </a:xfrm>
        </p:spPr>
        <p:txBody>
          <a:bodyPr>
            <a:normAutofit/>
          </a:bodyPr>
          <a:lstStyle/>
          <a:p>
            <a:r>
              <a:rPr lang="en-US" sz="3200" b="1" dirty="0">
                <a:solidFill>
                  <a:srgbClr val="0070C0"/>
                </a:solidFill>
              </a:rPr>
              <a:t>Plants as </a:t>
            </a:r>
            <a:r>
              <a:rPr lang="en-US" sz="3200" b="1" dirty="0" err="1">
                <a:solidFill>
                  <a:srgbClr val="0070C0"/>
                </a:solidFill>
              </a:rPr>
              <a:t>Biomonitors</a:t>
            </a:r>
            <a:r>
              <a:rPr lang="en-US" sz="3200" b="1" dirty="0">
                <a:solidFill>
                  <a:srgbClr val="0070C0"/>
                </a:solidFill>
              </a:rPr>
              <a:t> for Human and Animal Health</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5" name="Content Placeholder 4"/>
          <p:cNvSpPr>
            <a:spLocks noGrp="1"/>
          </p:cNvSpPr>
          <p:nvPr>
            <p:ph idx="1"/>
          </p:nvPr>
        </p:nvSpPr>
        <p:spPr>
          <a:xfrm>
            <a:off x="1894681" y="1120250"/>
            <a:ext cx="6253277" cy="4956927"/>
          </a:xfrm>
        </p:spPr>
        <p:txBody>
          <a:bodyPr>
            <a:normAutofit lnSpcReduction="10000"/>
          </a:bodyPr>
          <a:lstStyle/>
          <a:p>
            <a:r>
              <a:rPr lang="en-US" dirty="0"/>
              <a:t>Air quality is monitored for public health safety… Portland , OR discovered an unexpected source:  </a:t>
            </a:r>
            <a:r>
              <a:rPr lang="en-US" b="1" dirty="0"/>
              <a:t>urban moss</a:t>
            </a:r>
            <a:r>
              <a:rPr lang="en-US" dirty="0"/>
              <a:t>.</a:t>
            </a:r>
          </a:p>
          <a:p>
            <a:r>
              <a:rPr lang="en-US" dirty="0"/>
              <a:t>Moss lack true roots and absorb nutrients directly from the surrounding air.</a:t>
            </a:r>
          </a:p>
          <a:p>
            <a:r>
              <a:rPr lang="en-US" dirty="0"/>
              <a:t>Where air quality is poor the moss will appear dull and stunted.</a:t>
            </a:r>
          </a:p>
          <a:p>
            <a:r>
              <a:rPr lang="en-US" dirty="0"/>
              <a:t>2016 the OR Dept. of Environmental Quality &amp; U.S. Forest Service teamed up to identify the source of cadmium and arsenic contamination in the city… two glass manufacturing facilities.</a:t>
            </a:r>
          </a:p>
          <a:p>
            <a:r>
              <a:rPr lang="en-US" dirty="0"/>
              <a:t>Once informed the manufacturers stopped using heavy metals and installed emission control devices.</a:t>
            </a:r>
          </a:p>
          <a:p>
            <a:pPr marL="0" indent="0">
              <a:buNone/>
            </a:pPr>
            <a:r>
              <a:rPr lang="en-US" sz="1400" dirty="0">
                <a:hlinkClick r:id="rId3"/>
              </a:rPr>
              <a:t>https://www.outsideonline.com/2076011/how-portlands-unusual-moss-uncovered-air-pollution-problem</a:t>
            </a:r>
            <a:endParaRPr lang="en-US" sz="1400" dirty="0"/>
          </a:p>
          <a:p>
            <a:endParaRPr lang="en-US" sz="1400" dirty="0"/>
          </a:p>
        </p:txBody>
      </p:sp>
      <p:pic>
        <p:nvPicPr>
          <p:cNvPr id="11" name="Picture 2" descr="https://www.outsideonline.com/sites/default/files/styles/img_1400x800/public/mossy-tree-trunk_h.jpg?itok=tHoZKO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68191" y="1355272"/>
            <a:ext cx="4223809" cy="2661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intvkoin.files.wordpress.com/2016/06/moss.jpg?w=277&amp;h=20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42883" y="4338936"/>
            <a:ext cx="3072026" cy="230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80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Title 1"/>
          <p:cNvSpPr>
            <a:spLocks noGrp="1"/>
          </p:cNvSpPr>
          <p:nvPr>
            <p:ph type="title"/>
          </p:nvPr>
        </p:nvSpPr>
        <p:spPr>
          <a:xfrm>
            <a:off x="1794294" y="147337"/>
            <a:ext cx="10348484" cy="1488649"/>
          </a:xfrm>
        </p:spPr>
        <p:txBody>
          <a:bodyPr>
            <a:normAutofit fontScale="90000"/>
          </a:bodyPr>
          <a:lstStyle/>
          <a:p>
            <a:pPr>
              <a:defRPr/>
            </a:pPr>
            <a:r>
              <a:rPr lang="en-US" altLang="en-US" sz="3200" b="1" u="sng" dirty="0">
                <a:solidFill>
                  <a:srgbClr val="0070C0"/>
                </a:solidFill>
                <a:latin typeface="Calibri" panose="020F0502020204030204" pitchFamily="34" charset="0"/>
                <a:cs typeface="Tunga" panose="020B0502040204020203" pitchFamily="34" charset="0"/>
              </a:rPr>
              <a:t>Climate Change</a:t>
            </a:r>
            <a:r>
              <a:rPr lang="en-US" altLang="en-US" sz="3200" b="1" dirty="0">
                <a:solidFill>
                  <a:srgbClr val="0070C0"/>
                </a:solidFill>
                <a:latin typeface="Calibri" panose="020F0502020204030204" pitchFamily="34" charset="0"/>
                <a:cs typeface="Tunga" panose="020B0502040204020203" pitchFamily="34" charset="0"/>
              </a:rPr>
              <a:t>… </a:t>
            </a:r>
            <a:br>
              <a:rPr lang="en-US" altLang="en-US" sz="3200" b="1" dirty="0">
                <a:solidFill>
                  <a:srgbClr val="0070C0"/>
                </a:solidFill>
                <a:latin typeface="Calibri" panose="020F0502020204030204" pitchFamily="34" charset="0"/>
                <a:cs typeface="Tunga" panose="020B0502040204020203" pitchFamily="34" charset="0"/>
              </a:rPr>
            </a:br>
            <a:r>
              <a:rPr lang="en-US" altLang="en-US" sz="2000" b="1" dirty="0">
                <a:solidFill>
                  <a:schemeClr val="accent2">
                    <a:lumMod val="75000"/>
                  </a:schemeClr>
                </a:solidFill>
                <a:latin typeface="Calibri" panose="020F0502020204030204" pitchFamily="34" charset="0"/>
                <a:cs typeface="Tunga" panose="020B0502040204020203" pitchFamily="34" charset="0"/>
              </a:rPr>
              <a:t>Paris Climate Conference </a:t>
            </a:r>
            <a:r>
              <a:rPr lang="en-US" altLang="en-US" sz="2000" b="1" dirty="0">
                <a:solidFill>
                  <a:srgbClr val="0070C0"/>
                </a:solidFill>
                <a:latin typeface="Calibri" panose="020F0502020204030204" pitchFamily="34" charset="0"/>
                <a:cs typeface="Tunga" panose="020B0502040204020203" pitchFamily="34" charset="0"/>
              </a:rPr>
              <a:t>12-12-2015 - A global climate deal to limit global warming to &lt; 2</a:t>
            </a:r>
            <a:r>
              <a:rPr lang="en-US" altLang="en-US" sz="2000" b="1" baseline="30000" dirty="0">
                <a:solidFill>
                  <a:srgbClr val="0070C0"/>
                </a:solidFill>
                <a:latin typeface="Calibri" panose="020F0502020204030204" pitchFamily="34" charset="0"/>
                <a:cs typeface="Tunga" panose="020B0502040204020203" pitchFamily="34" charset="0"/>
              </a:rPr>
              <a:t>O</a:t>
            </a:r>
            <a:r>
              <a:rPr lang="en-US" altLang="en-US" sz="2000" b="1" dirty="0">
                <a:solidFill>
                  <a:srgbClr val="0070C0"/>
                </a:solidFill>
                <a:latin typeface="Calibri" panose="020F0502020204030204" pitchFamily="34" charset="0"/>
                <a:cs typeface="Tunga" panose="020B0502040204020203" pitchFamily="34" charset="0"/>
              </a:rPr>
              <a:t>C.  </a:t>
            </a:r>
            <a:br>
              <a:rPr lang="en-US" altLang="en-US" sz="2000" b="1" dirty="0">
                <a:solidFill>
                  <a:srgbClr val="0070C0"/>
                </a:solidFill>
                <a:latin typeface="Calibri" panose="020F0502020204030204" pitchFamily="34" charset="0"/>
                <a:cs typeface="Tunga" panose="020B0502040204020203" pitchFamily="34" charset="0"/>
              </a:rPr>
            </a:br>
            <a:r>
              <a:rPr lang="en-US" sz="2000" b="1" dirty="0">
                <a:solidFill>
                  <a:schemeClr val="accent2">
                    <a:lumMod val="75000"/>
                  </a:schemeClr>
                </a:solidFill>
                <a:latin typeface="Calibri" panose="020F0502020204030204" pitchFamily="34" charset="0"/>
              </a:rPr>
              <a:t>Montreal Protocol </a:t>
            </a:r>
            <a:r>
              <a:rPr lang="en-US" sz="2000" b="1" dirty="0">
                <a:solidFill>
                  <a:srgbClr val="0070C0"/>
                </a:solidFill>
                <a:latin typeface="Calibri" panose="020F0502020204030204" pitchFamily="34" charset="0"/>
              </a:rPr>
              <a:t>10-15-2016 – A global agreement to reduce use of hydrofluorocarbons (HFCs), powerful greenhouse gases.</a:t>
            </a:r>
            <a:r>
              <a:rPr lang="en-US" sz="1800" dirty="0"/>
              <a:t> </a:t>
            </a:r>
            <a:endParaRPr lang="en-US" altLang="en-US" sz="2000" b="1" dirty="0">
              <a:solidFill>
                <a:srgbClr val="0070C0"/>
              </a:solidFill>
              <a:latin typeface="Calibri" panose="020F0502020204030204" pitchFamily="34" charset="0"/>
              <a:cs typeface="Tunga" panose="020B0502040204020203" pitchFamily="34" charset="0"/>
            </a:endParaRPr>
          </a:p>
        </p:txBody>
      </p:sp>
      <p:pic>
        <p:nvPicPr>
          <p:cNvPr id="6"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8605" y="1731334"/>
            <a:ext cx="2066316" cy="139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888251" y="1821982"/>
            <a:ext cx="1946629" cy="14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88251" y="4438205"/>
            <a:ext cx="213431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253135" y="3105510"/>
            <a:ext cx="2252152" cy="14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284695" y="4984005"/>
            <a:ext cx="2224088"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616504" y="1257174"/>
            <a:ext cx="1806412" cy="178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4"/>
          <p:cNvPicPr>
            <a:picLocks noGrp="1" noChangeAspect="1"/>
          </p:cNvPicPr>
          <p:nvPr>
            <p:ph sz="quarter" idx="4294967295"/>
          </p:nvPr>
        </p:nvPicPr>
        <p:blipFill>
          <a:blip r:embed="rId9">
            <a:extLst>
              <a:ext uri="{28A0092B-C50C-407E-A947-70E740481C1C}">
                <a14:useLocalDpi xmlns:a14="http://schemas.microsoft.com/office/drawing/2010/main"/>
              </a:ext>
            </a:extLst>
          </a:blip>
          <a:srcRect/>
          <a:stretch>
            <a:fillRect/>
          </a:stretch>
        </p:blipFill>
        <p:spPr bwMode="auto">
          <a:xfrm>
            <a:off x="598291" y="3808481"/>
            <a:ext cx="2252662" cy="1501775"/>
          </a:xfrm>
          <a:prstGeom prst="rect">
            <a:avLst/>
          </a:prstGeom>
        </p:spPr>
      </p:pic>
      <p:sp>
        <p:nvSpPr>
          <p:cNvPr id="16" name="TextBox 5"/>
          <p:cNvSpPr txBox="1">
            <a:spLocks noChangeArrowheads="1"/>
          </p:cNvSpPr>
          <p:nvPr/>
        </p:nvSpPr>
        <p:spPr bwMode="auto">
          <a:xfrm>
            <a:off x="7368696" y="2269322"/>
            <a:ext cx="9651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Red Tide Algae</a:t>
            </a:r>
          </a:p>
          <a:p>
            <a:r>
              <a:rPr lang="en-US" altLang="en-US" sz="1600" dirty="0"/>
              <a:t>Blooms</a:t>
            </a:r>
          </a:p>
        </p:txBody>
      </p:sp>
      <p:sp>
        <p:nvSpPr>
          <p:cNvPr id="17" name="Rectangle 3"/>
          <p:cNvSpPr>
            <a:spLocks noChangeArrowheads="1"/>
          </p:cNvSpPr>
          <p:nvPr/>
        </p:nvSpPr>
        <p:spPr bwMode="auto">
          <a:xfrm>
            <a:off x="2991610" y="5895415"/>
            <a:ext cx="1581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solidFill>
                  <a:srgbClr val="2E2224"/>
                </a:solidFill>
              </a:rPr>
              <a:t>Rising sea levels</a:t>
            </a:r>
          </a:p>
        </p:txBody>
      </p:sp>
      <p:sp>
        <p:nvSpPr>
          <p:cNvPr id="18" name="TextBox 2"/>
          <p:cNvSpPr txBox="1">
            <a:spLocks noChangeArrowheads="1"/>
          </p:cNvSpPr>
          <p:nvPr/>
        </p:nvSpPr>
        <p:spPr bwMode="auto">
          <a:xfrm>
            <a:off x="10442825" y="4213687"/>
            <a:ext cx="125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Air Pollution</a:t>
            </a:r>
          </a:p>
        </p:txBody>
      </p:sp>
      <p:sp>
        <p:nvSpPr>
          <p:cNvPr id="19" name="TextBox 4"/>
          <p:cNvSpPr txBox="1">
            <a:spLocks noChangeArrowheads="1"/>
          </p:cNvSpPr>
          <p:nvPr/>
        </p:nvSpPr>
        <p:spPr bwMode="auto">
          <a:xfrm>
            <a:off x="8793331" y="6474294"/>
            <a:ext cx="1289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Droughts</a:t>
            </a:r>
          </a:p>
        </p:txBody>
      </p:sp>
      <p:sp>
        <p:nvSpPr>
          <p:cNvPr id="20" name="TextBox 6"/>
          <p:cNvSpPr txBox="1">
            <a:spLocks noChangeArrowheads="1"/>
          </p:cNvSpPr>
          <p:nvPr/>
        </p:nvSpPr>
        <p:spPr bwMode="auto">
          <a:xfrm>
            <a:off x="6910946" y="6064483"/>
            <a:ext cx="1023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Wild Fires</a:t>
            </a:r>
          </a:p>
        </p:txBody>
      </p:sp>
      <p:sp>
        <p:nvSpPr>
          <p:cNvPr id="21" name="TextBox 18"/>
          <p:cNvSpPr txBox="1">
            <a:spLocks noChangeArrowheads="1"/>
          </p:cNvSpPr>
          <p:nvPr/>
        </p:nvSpPr>
        <p:spPr bwMode="auto">
          <a:xfrm>
            <a:off x="1027456" y="5310640"/>
            <a:ext cx="16274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Melting Glaciers and Ice fields</a:t>
            </a:r>
          </a:p>
        </p:txBody>
      </p:sp>
      <p:sp>
        <p:nvSpPr>
          <p:cNvPr id="22" name="TextBox 7"/>
          <p:cNvSpPr txBox="1">
            <a:spLocks noChangeArrowheads="1"/>
          </p:cNvSpPr>
          <p:nvPr/>
        </p:nvSpPr>
        <p:spPr bwMode="auto">
          <a:xfrm>
            <a:off x="3509177" y="3409552"/>
            <a:ext cx="1243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Floods</a:t>
            </a:r>
          </a:p>
        </p:txBody>
      </p:sp>
      <p:sp>
        <p:nvSpPr>
          <p:cNvPr id="23" name="TextBox 17"/>
          <p:cNvSpPr txBox="1">
            <a:spLocks noChangeArrowheads="1"/>
          </p:cNvSpPr>
          <p:nvPr/>
        </p:nvSpPr>
        <p:spPr bwMode="auto">
          <a:xfrm>
            <a:off x="495899" y="3128359"/>
            <a:ext cx="215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1600" dirty="0"/>
              <a:t>More severe Tornados and Hurricanes</a:t>
            </a:r>
          </a:p>
        </p:txBody>
      </p:sp>
      <p:pic>
        <p:nvPicPr>
          <p:cNvPr id="8" name="Picture 3"/>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371880" y="2507639"/>
            <a:ext cx="1772640" cy="175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2380556-07D7-4086-AE37-877E98F2AADF}"/>
              </a:ext>
            </a:extLst>
          </p:cNvPr>
          <p:cNvPicPr>
            <a:picLocks noChangeAspect="1"/>
          </p:cNvPicPr>
          <p:nvPr/>
        </p:nvPicPr>
        <p:blipFill>
          <a:blip r:embed="rId11"/>
          <a:stretch>
            <a:fillRect/>
          </a:stretch>
        </p:blipFill>
        <p:spPr>
          <a:xfrm>
            <a:off x="10559901" y="3085451"/>
            <a:ext cx="1420374" cy="1069558"/>
          </a:xfrm>
          <a:prstGeom prst="rect">
            <a:avLst/>
          </a:prstGeom>
        </p:spPr>
      </p:pic>
      <p:pic>
        <p:nvPicPr>
          <p:cNvPr id="24" name="Picture 23">
            <a:extLst>
              <a:ext uri="{FF2B5EF4-FFF2-40B4-BE49-F238E27FC236}">
                <a16:creationId xmlns:a16="http://schemas.microsoft.com/office/drawing/2014/main" id="{0A2021A8-9232-4673-91C8-90079C92245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57872" y="3044769"/>
            <a:ext cx="1330087" cy="997566"/>
          </a:xfrm>
          <a:prstGeom prst="rect">
            <a:avLst/>
          </a:prstGeom>
        </p:spPr>
      </p:pic>
      <p:pic>
        <p:nvPicPr>
          <p:cNvPr id="25" name="Picture 24">
            <a:extLst>
              <a:ext uri="{FF2B5EF4-FFF2-40B4-BE49-F238E27FC236}">
                <a16:creationId xmlns:a16="http://schemas.microsoft.com/office/drawing/2014/main" id="{E0C7367F-C37A-41B2-BC52-4ECE4863CE2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371287" y="5604475"/>
            <a:ext cx="1693467" cy="1069558"/>
          </a:xfrm>
          <a:prstGeom prst="rect">
            <a:avLst/>
          </a:prstGeom>
        </p:spPr>
      </p:pic>
      <p:pic>
        <p:nvPicPr>
          <p:cNvPr id="26" name="Picture 25">
            <a:extLst>
              <a:ext uri="{FF2B5EF4-FFF2-40B4-BE49-F238E27FC236}">
                <a16:creationId xmlns:a16="http://schemas.microsoft.com/office/drawing/2014/main" id="{5DDDDCD6-9F0B-4FD1-AA1F-16EB232C1BA3}"/>
              </a:ext>
            </a:extLst>
          </p:cNvPr>
          <p:cNvPicPr>
            <a:picLocks noChangeAspect="1"/>
          </p:cNvPicPr>
          <p:nvPr/>
        </p:nvPicPr>
        <p:blipFill>
          <a:blip r:embed="rId14"/>
          <a:stretch>
            <a:fillRect/>
          </a:stretch>
        </p:blipFill>
        <p:spPr>
          <a:xfrm>
            <a:off x="8558786" y="1519955"/>
            <a:ext cx="1201016" cy="969348"/>
          </a:xfrm>
          <a:prstGeom prst="rect">
            <a:avLst/>
          </a:prstGeom>
        </p:spPr>
      </p:pic>
      <p:pic>
        <p:nvPicPr>
          <p:cNvPr id="27" name="Picture 26">
            <a:extLst>
              <a:ext uri="{FF2B5EF4-FFF2-40B4-BE49-F238E27FC236}">
                <a16:creationId xmlns:a16="http://schemas.microsoft.com/office/drawing/2014/main" id="{70E3103E-F5C5-47F0-A175-2A5A77FAB7C6}"/>
              </a:ext>
            </a:extLst>
          </p:cNvPr>
          <p:cNvPicPr>
            <a:picLocks noChangeAspect="1"/>
          </p:cNvPicPr>
          <p:nvPr/>
        </p:nvPicPr>
        <p:blipFill>
          <a:blip r:embed="rId15"/>
          <a:stretch>
            <a:fillRect/>
          </a:stretch>
        </p:blipFill>
        <p:spPr>
          <a:xfrm>
            <a:off x="9853406" y="1385685"/>
            <a:ext cx="1310754" cy="1280271"/>
          </a:xfrm>
          <a:prstGeom prst="rect">
            <a:avLst/>
          </a:prstGeom>
        </p:spPr>
      </p:pic>
      <p:sp>
        <p:nvSpPr>
          <p:cNvPr id="28" name="TextBox 27">
            <a:extLst>
              <a:ext uri="{FF2B5EF4-FFF2-40B4-BE49-F238E27FC236}">
                <a16:creationId xmlns:a16="http://schemas.microsoft.com/office/drawing/2014/main" id="{2DED9C4D-9DDE-41EE-ABE4-99CA212F27ED}"/>
              </a:ext>
            </a:extLst>
          </p:cNvPr>
          <p:cNvSpPr txBox="1"/>
          <p:nvPr/>
        </p:nvSpPr>
        <p:spPr>
          <a:xfrm>
            <a:off x="11171425" y="1426229"/>
            <a:ext cx="914033" cy="830997"/>
          </a:xfrm>
          <a:prstGeom prst="rect">
            <a:avLst/>
          </a:prstGeom>
          <a:noFill/>
        </p:spPr>
        <p:txBody>
          <a:bodyPr wrap="none" rtlCol="0">
            <a:spAutoFit/>
          </a:bodyPr>
          <a:lstStyle/>
          <a:p>
            <a:r>
              <a:rPr lang="en-US" sz="1600" dirty="0">
                <a:latin typeface="Candara" panose="020E0502030303020204" pitchFamily="34" charset="0"/>
              </a:rPr>
              <a:t>Vector </a:t>
            </a:r>
          </a:p>
          <a:p>
            <a:r>
              <a:rPr lang="en-US" sz="1600" dirty="0">
                <a:latin typeface="Candara" panose="020E0502030303020204" pitchFamily="34" charset="0"/>
              </a:rPr>
              <a:t>borne </a:t>
            </a:r>
          </a:p>
          <a:p>
            <a:r>
              <a:rPr lang="en-US" sz="1600" dirty="0">
                <a:latin typeface="Candara" panose="020E0502030303020204" pitchFamily="34" charset="0"/>
              </a:rPr>
              <a:t>diseases</a:t>
            </a:r>
          </a:p>
        </p:txBody>
      </p:sp>
      <p:pic>
        <p:nvPicPr>
          <p:cNvPr id="2" name="Picture 1">
            <a:extLst>
              <a:ext uri="{FF2B5EF4-FFF2-40B4-BE49-F238E27FC236}">
                <a16:creationId xmlns:a16="http://schemas.microsoft.com/office/drawing/2014/main" id="{ABC4F965-800D-4BF3-A1CD-FE03DFDC1367}"/>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129805" y="5015268"/>
            <a:ext cx="1680470" cy="1677973"/>
          </a:xfrm>
          <a:prstGeom prst="rect">
            <a:avLst/>
          </a:prstGeom>
        </p:spPr>
      </p:pic>
      <p:pic>
        <p:nvPicPr>
          <p:cNvPr id="12" name="Picture 10"/>
          <p:cNvPicPr>
            <a:picLocks noChangeAspect="1"/>
          </p:cNvPicPr>
          <p:nvPr/>
        </p:nvPicPr>
        <p:blipFill>
          <a:blip r:embed="rId17">
            <a:extLst>
              <a:ext uri="{28A0092B-C50C-407E-A947-70E740481C1C}">
                <a14:useLocalDpi xmlns:a14="http://schemas.microsoft.com/office/drawing/2010/main"/>
              </a:ext>
            </a:extLst>
          </a:blip>
          <a:srcRect/>
          <a:stretch>
            <a:fillRect/>
          </a:stretch>
        </p:blipFill>
        <p:spPr bwMode="auto">
          <a:xfrm>
            <a:off x="6309311" y="4453552"/>
            <a:ext cx="18891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6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5" name="Picture 2" descr="Image result for hurricane irma satellite photo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736000" y="280283"/>
            <a:ext cx="4441739" cy="23211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36000" y="2523357"/>
            <a:ext cx="1707519" cy="246221"/>
          </a:xfrm>
          <a:prstGeom prst="rect">
            <a:avLst/>
          </a:prstGeom>
          <a:noFill/>
        </p:spPr>
        <p:txBody>
          <a:bodyPr wrap="none" rtlCol="0">
            <a:spAutoFit/>
          </a:bodyPr>
          <a:lstStyle/>
          <a:p>
            <a:r>
              <a:rPr lang="en-US" sz="1000" dirty="0"/>
              <a:t>Courtesy of the NY Times</a:t>
            </a:r>
          </a:p>
        </p:txBody>
      </p:sp>
      <p:sp>
        <p:nvSpPr>
          <p:cNvPr id="2" name="TextBox 1"/>
          <p:cNvSpPr txBox="1"/>
          <p:nvPr/>
        </p:nvSpPr>
        <p:spPr>
          <a:xfrm>
            <a:off x="612790" y="2782465"/>
            <a:ext cx="8083913" cy="3785652"/>
          </a:xfrm>
          <a:prstGeom prst="rect">
            <a:avLst/>
          </a:prstGeom>
          <a:noFill/>
        </p:spPr>
        <p:txBody>
          <a:bodyPr wrap="square" rtlCol="0">
            <a:spAutoFit/>
          </a:bodyPr>
          <a:lstStyle/>
          <a:p>
            <a:r>
              <a:rPr lang="en-US" b="1" dirty="0"/>
              <a:t>Atlantic Tropical Storms &amp; Hurricanes in 2017</a:t>
            </a:r>
          </a:p>
          <a:p>
            <a:r>
              <a:rPr lang="en-US" sz="1600" dirty="0"/>
              <a:t>Tropical Storm Arlene, April 21 – rare to see in April</a:t>
            </a:r>
          </a:p>
          <a:p>
            <a:r>
              <a:rPr lang="en-US" sz="1600" dirty="0"/>
              <a:t>Tropical Storm Bret, June 19</a:t>
            </a:r>
          </a:p>
          <a:p>
            <a:r>
              <a:rPr lang="en-US" sz="1600" dirty="0"/>
              <a:t>Tropical Storm Cindy, June 20</a:t>
            </a:r>
          </a:p>
          <a:p>
            <a:r>
              <a:rPr lang="en-US" sz="1600" dirty="0"/>
              <a:t>Tropical Storm Don, July 17</a:t>
            </a:r>
          </a:p>
          <a:p>
            <a:r>
              <a:rPr lang="en-US" sz="1600" dirty="0"/>
              <a:t>Tropical Storm Emily, July 31</a:t>
            </a:r>
          </a:p>
          <a:p>
            <a:endParaRPr lang="en-US" sz="1400" dirty="0"/>
          </a:p>
          <a:p>
            <a:r>
              <a:rPr lang="en-US" sz="1600" dirty="0"/>
              <a:t>Hurricane Franklin, Aug. 6  Cat. 1 Veracruz, Mexico</a:t>
            </a:r>
          </a:p>
          <a:p>
            <a:r>
              <a:rPr lang="en-US" sz="1600" dirty="0"/>
              <a:t>Hurricane Gert, Aug. 13</a:t>
            </a:r>
          </a:p>
          <a:p>
            <a:r>
              <a:rPr lang="en-US" sz="1600" dirty="0"/>
              <a:t>Hurricane </a:t>
            </a:r>
            <a:r>
              <a:rPr lang="en-US" sz="1600" b="1" dirty="0"/>
              <a:t>Harvey</a:t>
            </a:r>
            <a:r>
              <a:rPr lang="en-US" sz="1600" dirty="0"/>
              <a:t>, Aug. 17  </a:t>
            </a:r>
            <a:r>
              <a:rPr lang="en-US" sz="1600" b="1" dirty="0">
                <a:solidFill>
                  <a:srgbClr val="0070C0"/>
                </a:solidFill>
              </a:rPr>
              <a:t>Cat. 4</a:t>
            </a:r>
            <a:r>
              <a:rPr lang="en-US" sz="1600" b="1" dirty="0"/>
              <a:t> </a:t>
            </a:r>
            <a:r>
              <a:rPr lang="en-US" sz="1600" dirty="0"/>
              <a:t>Texas Aug. 25</a:t>
            </a:r>
          </a:p>
          <a:p>
            <a:r>
              <a:rPr lang="en-US" sz="1600" dirty="0"/>
              <a:t>Hurricane </a:t>
            </a:r>
            <a:r>
              <a:rPr lang="en-US" sz="1600" b="1" dirty="0"/>
              <a:t>Irma</a:t>
            </a:r>
            <a:r>
              <a:rPr lang="en-US" sz="1600" dirty="0"/>
              <a:t>,  Aug. 30  </a:t>
            </a:r>
            <a:r>
              <a:rPr lang="en-US" sz="1600" b="1" dirty="0">
                <a:solidFill>
                  <a:srgbClr val="C00000"/>
                </a:solidFill>
              </a:rPr>
              <a:t>Cat. 5 </a:t>
            </a:r>
            <a:r>
              <a:rPr lang="en-US" sz="1600" dirty="0"/>
              <a:t>Caribbean Islands Sept. 6  &amp; Florida Keys Sept 10</a:t>
            </a:r>
          </a:p>
          <a:p>
            <a:r>
              <a:rPr lang="en-US" sz="1600" dirty="0"/>
              <a:t>Hurricane </a:t>
            </a:r>
            <a:r>
              <a:rPr lang="en-US" sz="1600" b="1" dirty="0"/>
              <a:t>Jose</a:t>
            </a:r>
            <a:r>
              <a:rPr lang="en-US" sz="1600" dirty="0"/>
              <a:t> Sept. 5 </a:t>
            </a:r>
            <a:r>
              <a:rPr lang="en-US" sz="1600" b="1" dirty="0">
                <a:solidFill>
                  <a:srgbClr val="0070C0"/>
                </a:solidFill>
              </a:rPr>
              <a:t>Cat. 4 </a:t>
            </a:r>
            <a:r>
              <a:rPr lang="en-US" sz="1600" dirty="0"/>
              <a:t>stays along Atlantic coast</a:t>
            </a:r>
          </a:p>
          <a:p>
            <a:r>
              <a:rPr lang="en-US" sz="1600" dirty="0"/>
              <a:t>Hurricane Katia Sept. 6 Cat. 1 Veracruz, Mexico</a:t>
            </a:r>
          </a:p>
          <a:p>
            <a:r>
              <a:rPr lang="en-US" sz="1600" dirty="0"/>
              <a:t>Hurricane </a:t>
            </a:r>
            <a:r>
              <a:rPr lang="en-US" sz="1600" b="1" dirty="0"/>
              <a:t>Maria</a:t>
            </a:r>
            <a:r>
              <a:rPr lang="en-US" sz="1600" dirty="0"/>
              <a:t>, Sept. 16  </a:t>
            </a:r>
            <a:r>
              <a:rPr lang="en-US" sz="1600" b="1" dirty="0">
                <a:solidFill>
                  <a:srgbClr val="C00000"/>
                </a:solidFill>
              </a:rPr>
              <a:t>Cat. 5 </a:t>
            </a:r>
            <a:r>
              <a:rPr lang="en-US" sz="1600" dirty="0"/>
              <a:t>Puerto Rico Sept. 19</a:t>
            </a:r>
          </a:p>
          <a:p>
            <a:r>
              <a:rPr lang="en-US" sz="1600" dirty="0"/>
              <a:t>Hurricane Nate, Oct.  4  Cat 1 New Orleans</a:t>
            </a:r>
          </a:p>
        </p:txBody>
      </p:sp>
      <p:pic>
        <p:nvPicPr>
          <p:cNvPr id="1026" name="Picture 307" descr="62 hurricane harvey 082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81609" y="280283"/>
            <a:ext cx="1277250" cy="127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08" descr="47 hurricane harvey 082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07720" y="1696046"/>
            <a:ext cx="1266997" cy="126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02" descr="13 harvey 082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42861" y="1636945"/>
            <a:ext cx="1326098" cy="132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94" descr="01 harvey 082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13478" y="1636945"/>
            <a:ext cx="1326098" cy="132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79" descr="06 harvey 0829"/>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976923" y="280283"/>
            <a:ext cx="1438047" cy="125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 descr="Photos: Hurricane Harvey slams Texas"/>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20865482">
            <a:off x="8816396" y="4877747"/>
            <a:ext cx="2478881" cy="13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65" descr="22 harvey 0829"/>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186295" y="280283"/>
            <a:ext cx="1277250" cy="127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85" descr="21 harvey 0828"/>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9934219" y="3068176"/>
            <a:ext cx="1334739" cy="133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59" descr="25 harvey 0829"/>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581609" y="3094017"/>
            <a:ext cx="1277250" cy="127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913745" y="3233364"/>
            <a:ext cx="1911175" cy="1169551"/>
          </a:xfrm>
          <a:prstGeom prst="rect">
            <a:avLst/>
          </a:prstGeom>
          <a:solidFill>
            <a:schemeClr val="bg2"/>
          </a:solidFill>
        </p:spPr>
        <p:txBody>
          <a:bodyPr wrap="square" rtlCol="0">
            <a:spAutoFit/>
          </a:bodyPr>
          <a:lstStyle/>
          <a:p>
            <a:r>
              <a:rPr lang="en-US" sz="1400" b="1" dirty="0">
                <a:solidFill>
                  <a:srgbClr val="002060"/>
                </a:solidFill>
              </a:rPr>
              <a:t>Cat 1   74-95 mph</a:t>
            </a:r>
          </a:p>
          <a:p>
            <a:r>
              <a:rPr lang="en-US" sz="1400" b="1" dirty="0">
                <a:solidFill>
                  <a:srgbClr val="002060"/>
                </a:solidFill>
              </a:rPr>
              <a:t>Cat 2   96-110 mph</a:t>
            </a:r>
          </a:p>
          <a:p>
            <a:r>
              <a:rPr lang="en-US" sz="1400" b="1" dirty="0">
                <a:solidFill>
                  <a:srgbClr val="002060"/>
                </a:solidFill>
              </a:rPr>
              <a:t>Cat 3   111-129 mph</a:t>
            </a:r>
          </a:p>
          <a:p>
            <a:r>
              <a:rPr lang="en-US" sz="1400" b="1" dirty="0">
                <a:solidFill>
                  <a:srgbClr val="002060"/>
                </a:solidFill>
              </a:rPr>
              <a:t>Cat 4   130-156 mph</a:t>
            </a:r>
          </a:p>
          <a:p>
            <a:r>
              <a:rPr lang="en-US" sz="1400" b="1" dirty="0">
                <a:solidFill>
                  <a:srgbClr val="002060"/>
                </a:solidFill>
              </a:rPr>
              <a:t>Cat 5   &gt;157 mph</a:t>
            </a:r>
          </a:p>
        </p:txBody>
      </p:sp>
    </p:spTree>
    <p:extLst>
      <p:ext uri="{BB962C8B-B14F-4D97-AF65-F5344CB8AC3E}">
        <p14:creationId xmlns:p14="http://schemas.microsoft.com/office/powerpoint/2010/main" val="3473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5B3EBF-6804-4C30-8F77-6A280D3DE2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54187"/>
            <a:ext cx="7193280" cy="6912187"/>
          </a:xfrm>
          <a:prstGeom prst="rect">
            <a:avLst/>
          </a:prstGeom>
        </p:spPr>
      </p:pic>
      <p:sp>
        <p:nvSpPr>
          <p:cNvPr id="6" name="TextBox 5">
            <a:extLst>
              <a:ext uri="{FF2B5EF4-FFF2-40B4-BE49-F238E27FC236}">
                <a16:creationId xmlns:a16="http://schemas.microsoft.com/office/drawing/2014/main" id="{0CE01425-FB14-4F69-90BB-98BC36559993}"/>
              </a:ext>
            </a:extLst>
          </p:cNvPr>
          <p:cNvSpPr txBox="1"/>
          <p:nvPr/>
        </p:nvSpPr>
        <p:spPr>
          <a:xfrm flipH="1">
            <a:off x="7616809" y="1002454"/>
            <a:ext cx="3838353" cy="1661993"/>
          </a:xfrm>
          <a:prstGeom prst="rect">
            <a:avLst/>
          </a:prstGeom>
          <a:noFill/>
        </p:spPr>
        <p:txBody>
          <a:bodyPr wrap="square" rtlCol="0">
            <a:spAutoFit/>
          </a:bodyPr>
          <a:lstStyle/>
          <a:p>
            <a:r>
              <a:rPr lang="en-US" b="1" dirty="0"/>
              <a:t>WHO Addresses Climate Change </a:t>
            </a:r>
            <a:r>
              <a:rPr lang="en-US" sz="1600" b="1" dirty="0">
                <a:hlinkClick r:id="rId3"/>
              </a:rPr>
              <a:t>http://www.who.int/news-room/fact-sheets/detail/climate-change-and-health</a:t>
            </a:r>
            <a:r>
              <a:rPr lang="en-US" sz="1600" b="1" dirty="0"/>
              <a:t>  </a:t>
            </a:r>
            <a:r>
              <a:rPr lang="en-US" sz="1400" b="1" dirty="0"/>
              <a:t>(Feb. 2018)</a:t>
            </a:r>
          </a:p>
          <a:p>
            <a:endParaRPr lang="en-US" dirty="0"/>
          </a:p>
          <a:p>
            <a:r>
              <a:rPr lang="en-US" dirty="0"/>
              <a:t> </a:t>
            </a:r>
          </a:p>
        </p:txBody>
      </p:sp>
      <p:pic>
        <p:nvPicPr>
          <p:cNvPr id="7" name="Picture 6">
            <a:extLst>
              <a:ext uri="{FF2B5EF4-FFF2-40B4-BE49-F238E27FC236}">
                <a16:creationId xmlns:a16="http://schemas.microsoft.com/office/drawing/2014/main" id="{73DCD985-15B7-431E-8B40-DBDC5E2F8E19}"/>
              </a:ext>
            </a:extLst>
          </p:cNvPr>
          <p:cNvPicPr>
            <a:picLocks noChangeAspect="1"/>
          </p:cNvPicPr>
          <p:nvPr/>
        </p:nvPicPr>
        <p:blipFill>
          <a:blip r:embed="rId4"/>
          <a:stretch>
            <a:fillRect/>
          </a:stretch>
        </p:blipFill>
        <p:spPr>
          <a:xfrm>
            <a:off x="6091237" y="3143250"/>
            <a:ext cx="9525" cy="571500"/>
          </a:xfrm>
          <a:prstGeom prst="rect">
            <a:avLst/>
          </a:prstGeom>
        </p:spPr>
      </p:pic>
      <p:sp>
        <p:nvSpPr>
          <p:cNvPr id="3" name="TextBox 2">
            <a:extLst>
              <a:ext uri="{FF2B5EF4-FFF2-40B4-BE49-F238E27FC236}">
                <a16:creationId xmlns:a16="http://schemas.microsoft.com/office/drawing/2014/main" id="{D6608418-6AB9-4A22-98B2-2236DCC53117}"/>
              </a:ext>
            </a:extLst>
          </p:cNvPr>
          <p:cNvSpPr txBox="1"/>
          <p:nvPr/>
        </p:nvSpPr>
        <p:spPr>
          <a:xfrm>
            <a:off x="7723391" y="3567237"/>
            <a:ext cx="3881120" cy="3139321"/>
          </a:xfrm>
          <a:prstGeom prst="rect">
            <a:avLst/>
          </a:prstGeom>
          <a:noFill/>
        </p:spPr>
        <p:txBody>
          <a:bodyPr wrap="square" rtlCol="0">
            <a:spAutoFit/>
          </a:bodyPr>
          <a:lstStyle/>
          <a:p>
            <a:r>
              <a:rPr lang="en-US" b="1" dirty="0"/>
              <a:t>NOAA. "New federal climate assessment for U.S. released: Report highlights impacts, risks and adaptations to climate change." ScienceDaily. </a:t>
            </a:r>
            <a:r>
              <a:rPr lang="en-US" sz="1600" b="1" dirty="0"/>
              <a:t>(November 25, 2018).</a:t>
            </a:r>
            <a:r>
              <a:rPr lang="en-US" b="1" dirty="0"/>
              <a:t> </a:t>
            </a:r>
            <a:r>
              <a:rPr lang="en-US" b="1" dirty="0">
                <a:hlinkClick r:id="rId5"/>
              </a:rPr>
              <a:t>www.sciencedaily.com/releases/2018/11/181125113728.htm</a:t>
            </a:r>
            <a:endParaRPr lang="en-US" b="1" dirty="0"/>
          </a:p>
          <a:p>
            <a:endParaRPr lang="en-US" dirty="0"/>
          </a:p>
          <a:p>
            <a:br>
              <a:rPr lang="en-US" dirty="0"/>
            </a:br>
            <a:endParaRPr lang="en-US" dirty="0"/>
          </a:p>
        </p:txBody>
      </p:sp>
    </p:spTree>
    <p:extLst>
      <p:ext uri="{BB962C8B-B14F-4D97-AF65-F5344CB8AC3E}">
        <p14:creationId xmlns:p14="http://schemas.microsoft.com/office/powerpoint/2010/main" val="283218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92584A-1A77-45BD-B15A-674C71674794}"/>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TextBox 5">
            <a:extLst>
              <a:ext uri="{FF2B5EF4-FFF2-40B4-BE49-F238E27FC236}">
                <a16:creationId xmlns:a16="http://schemas.microsoft.com/office/drawing/2014/main" id="{B3F31B18-218E-4830-B2E7-B64D62887E0E}"/>
              </a:ext>
            </a:extLst>
          </p:cNvPr>
          <p:cNvSpPr txBox="1"/>
          <p:nvPr/>
        </p:nvSpPr>
        <p:spPr>
          <a:xfrm>
            <a:off x="1706883" y="5211959"/>
            <a:ext cx="7538718" cy="646331"/>
          </a:xfrm>
          <a:prstGeom prst="rect">
            <a:avLst/>
          </a:prstGeom>
          <a:noFill/>
        </p:spPr>
        <p:txBody>
          <a:bodyPr wrap="square" rtlCol="0">
            <a:spAutoFit/>
          </a:bodyPr>
          <a:lstStyle/>
          <a:p>
            <a:r>
              <a:rPr lang="en-US" b="1" dirty="0">
                <a:hlinkClick r:id="rId2"/>
              </a:rPr>
              <a:t>https://www.onehealthcommission.org/en/programs/one_health_social_sciences_initiative/</a:t>
            </a:r>
            <a:endParaRPr lang="en-US" b="1" dirty="0"/>
          </a:p>
        </p:txBody>
      </p:sp>
      <p:sp>
        <p:nvSpPr>
          <p:cNvPr id="7" name="TextBox 6">
            <a:extLst>
              <a:ext uri="{FF2B5EF4-FFF2-40B4-BE49-F238E27FC236}">
                <a16:creationId xmlns:a16="http://schemas.microsoft.com/office/drawing/2014/main" id="{022E3EE3-E2B5-4226-8B95-E7B72E7F7201}"/>
              </a:ext>
            </a:extLst>
          </p:cNvPr>
          <p:cNvSpPr txBox="1"/>
          <p:nvPr/>
        </p:nvSpPr>
        <p:spPr>
          <a:xfrm>
            <a:off x="8667759" y="1859923"/>
            <a:ext cx="3327814" cy="1200329"/>
          </a:xfrm>
          <a:prstGeom prst="rect">
            <a:avLst/>
          </a:prstGeom>
          <a:noFill/>
        </p:spPr>
        <p:txBody>
          <a:bodyPr wrap="square" rtlCol="0">
            <a:spAutoFit/>
          </a:bodyPr>
          <a:lstStyle/>
          <a:p>
            <a:pPr algn="ctr"/>
            <a:r>
              <a:rPr lang="en-US" b="1" u="sng" dirty="0"/>
              <a:t>Co-</a:t>
            </a:r>
            <a:r>
              <a:rPr lang="en-US" b="1" u="sng" dirty="0" err="1"/>
              <a:t>ChaIrs</a:t>
            </a:r>
            <a:r>
              <a:rPr lang="en-US" b="1" dirty="0"/>
              <a:t>:</a:t>
            </a:r>
          </a:p>
          <a:p>
            <a:r>
              <a:rPr lang="en-US" b="1" dirty="0"/>
              <a:t>Jennifer Ida</a:t>
            </a:r>
            <a:r>
              <a:rPr lang="en-US" dirty="0"/>
              <a:t>, MA Ph.D.-Stud.</a:t>
            </a:r>
          </a:p>
          <a:p>
            <a:r>
              <a:rPr lang="en-US" b="1" dirty="0"/>
              <a:t>Laura </a:t>
            </a:r>
            <a:r>
              <a:rPr lang="en-US" b="1" dirty="0" err="1"/>
              <a:t>Streichert</a:t>
            </a:r>
            <a:r>
              <a:rPr lang="en-US" dirty="0"/>
              <a:t>, Ph.D., MPH</a:t>
            </a:r>
          </a:p>
          <a:p>
            <a:r>
              <a:rPr lang="en-US" b="1" dirty="0"/>
              <a:t>Lisa Webb</a:t>
            </a:r>
            <a:r>
              <a:rPr lang="en-US" dirty="0"/>
              <a:t>, </a:t>
            </a:r>
            <a:r>
              <a:rPr lang="en-US" dirty="0" err="1"/>
              <a:t>D.Psy</a:t>
            </a:r>
            <a:r>
              <a:rPr lang="en-US" dirty="0"/>
              <a:t>. MPH, MBA</a:t>
            </a:r>
          </a:p>
        </p:txBody>
      </p:sp>
      <p:sp>
        <p:nvSpPr>
          <p:cNvPr id="3" name="Content Placeholder 2">
            <a:extLst>
              <a:ext uri="{FF2B5EF4-FFF2-40B4-BE49-F238E27FC236}">
                <a16:creationId xmlns:a16="http://schemas.microsoft.com/office/drawing/2014/main" id="{CB944B5B-E867-ED42-8A14-29AC2C8F6BC2}"/>
              </a:ext>
            </a:extLst>
          </p:cNvPr>
          <p:cNvSpPr>
            <a:spLocks noGrp="1"/>
          </p:cNvSpPr>
          <p:nvPr>
            <p:ph idx="1"/>
          </p:nvPr>
        </p:nvSpPr>
        <p:spPr/>
        <p:txBody>
          <a:bodyPr/>
          <a:lstStyle/>
          <a:p>
            <a:r>
              <a:rPr lang="en-US" b="1" dirty="0"/>
              <a:t>One Health Social Sciences Initiative</a:t>
            </a:r>
          </a:p>
        </p:txBody>
      </p:sp>
    </p:spTree>
    <p:extLst>
      <p:ext uri="{BB962C8B-B14F-4D97-AF65-F5344CB8AC3E}">
        <p14:creationId xmlns:p14="http://schemas.microsoft.com/office/powerpoint/2010/main" val="1621353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300" y="89661"/>
            <a:ext cx="12299034" cy="6858001"/>
          </a:xfrm>
          <a:prstGeom prst="rect">
            <a:avLst/>
          </a:prstGeom>
        </p:spPr>
      </p:pic>
      <p:pic>
        <p:nvPicPr>
          <p:cNvPr id="2" name="Picture 1">
            <a:extLst>
              <a:ext uri="{FF2B5EF4-FFF2-40B4-BE49-F238E27FC236}">
                <a16:creationId xmlns:a16="http://schemas.microsoft.com/office/drawing/2014/main" id="{476EF2BA-DC7B-43C6-AA16-F5706F98BE8E}"/>
              </a:ext>
            </a:extLst>
          </p:cNvPr>
          <p:cNvPicPr>
            <a:picLocks noChangeAspect="1"/>
          </p:cNvPicPr>
          <p:nvPr/>
        </p:nvPicPr>
        <p:blipFill>
          <a:blip r:embed="rId3"/>
          <a:stretch>
            <a:fillRect/>
          </a:stretch>
        </p:blipFill>
        <p:spPr>
          <a:xfrm>
            <a:off x="9124095" y="4895733"/>
            <a:ext cx="2943605" cy="1872606"/>
          </a:xfrm>
          <a:prstGeom prst="rect">
            <a:avLst/>
          </a:prstGeom>
        </p:spPr>
      </p:pic>
      <p:sp>
        <p:nvSpPr>
          <p:cNvPr id="3" name="TextBox 2">
            <a:extLst>
              <a:ext uri="{FF2B5EF4-FFF2-40B4-BE49-F238E27FC236}">
                <a16:creationId xmlns:a16="http://schemas.microsoft.com/office/drawing/2014/main" id="{5F026972-778E-466D-8E68-BCC7F94E1B63}"/>
              </a:ext>
            </a:extLst>
          </p:cNvPr>
          <p:cNvSpPr txBox="1"/>
          <p:nvPr/>
        </p:nvSpPr>
        <p:spPr>
          <a:xfrm>
            <a:off x="898854" y="3518661"/>
            <a:ext cx="5279065" cy="1569660"/>
          </a:xfrm>
          <a:prstGeom prst="rect">
            <a:avLst/>
          </a:prstGeom>
          <a:noFill/>
        </p:spPr>
        <p:txBody>
          <a:bodyPr wrap="square" rtlCol="0">
            <a:spAutoFit/>
          </a:bodyPr>
          <a:lstStyle/>
          <a:p>
            <a:r>
              <a:rPr lang="en-US" b="1" dirty="0">
                <a:solidFill>
                  <a:schemeClr val="accent1">
                    <a:lumMod val="60000"/>
                    <a:lumOff val="40000"/>
                  </a:schemeClr>
                </a:solidFill>
              </a:rPr>
              <a:t>NASA’s Global Precipitation Measurements (GPM) Disease Initiative and the Wilson Center - Vector and Waterborne Disease Workshop 5-17-2018 </a:t>
            </a:r>
            <a:r>
              <a:rPr lang="en-US" sz="1200" b="1" dirty="0">
                <a:solidFill>
                  <a:schemeClr val="bg2"/>
                </a:solidFill>
              </a:rPr>
              <a:t>https://www.youtube.com/playlist?list=PLzM1iiQhVrdFx2rUclP16w93jGEhQ2oui</a:t>
            </a:r>
          </a:p>
        </p:txBody>
      </p:sp>
    </p:spTree>
    <p:extLst>
      <p:ext uri="{BB962C8B-B14F-4D97-AF65-F5344CB8AC3E}">
        <p14:creationId xmlns:p14="http://schemas.microsoft.com/office/powerpoint/2010/main" val="91054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EC582C-7881-4093-BDE5-003819B3CCC8}"/>
              </a:ext>
            </a:extLst>
          </p:cNvPr>
          <p:cNvSpPr>
            <a:spLocks noGrp="1"/>
          </p:cNvSpPr>
          <p:nvPr>
            <p:ph type="sldNum" sz="quarter" idx="12"/>
          </p:nvPr>
        </p:nvSpPr>
        <p:spPr/>
        <p:txBody>
          <a:bodyPr>
            <a:normAutofit fontScale="92500" lnSpcReduction="10000"/>
          </a:bodyPr>
          <a:lstStyle/>
          <a:p>
            <a:pPr>
              <a:defRPr/>
            </a:pPr>
            <a:fld id="{E300B39F-C80D-4227-B437-3255CE92AE9C}" type="slidenum">
              <a:rPr lang="en-US" altLang="en-US"/>
              <a:pPr>
                <a:defRPr/>
              </a:pPr>
              <a:t>4</a:t>
            </a:fld>
            <a:endParaRPr lang="en-US" altLang="en-US"/>
          </a:p>
        </p:txBody>
      </p:sp>
      <p:sp>
        <p:nvSpPr>
          <p:cNvPr id="28675" name="TextBox 2">
            <a:extLst>
              <a:ext uri="{FF2B5EF4-FFF2-40B4-BE49-F238E27FC236}">
                <a16:creationId xmlns:a16="http://schemas.microsoft.com/office/drawing/2014/main" id="{BB9797F6-4044-4921-BFE5-EEF3C6FD7675}"/>
              </a:ext>
            </a:extLst>
          </p:cNvPr>
          <p:cNvSpPr txBox="1">
            <a:spLocks noChangeArrowheads="1"/>
          </p:cNvSpPr>
          <p:nvPr/>
        </p:nvSpPr>
        <p:spPr bwMode="auto">
          <a:xfrm>
            <a:off x="2554830" y="1806032"/>
            <a:ext cx="896888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2400" dirty="0">
                <a:latin typeface="+mn-lt"/>
              </a:rPr>
              <a:t>The concept of One Health is not really new, considering the fact that 2,500 years ago it was </a:t>
            </a:r>
            <a:r>
              <a:rPr lang="en-US" altLang="en-US" sz="2400" b="1" dirty="0">
                <a:latin typeface="+mn-lt"/>
              </a:rPr>
              <a:t>Hippocrates</a:t>
            </a:r>
            <a:r>
              <a:rPr lang="en-US" altLang="en-US" sz="2400" dirty="0">
                <a:latin typeface="+mn-lt"/>
              </a:rPr>
              <a:t> who</a:t>
            </a:r>
          </a:p>
          <a:p>
            <a:endParaRPr lang="en-US" altLang="en-US" sz="1200" b="1" dirty="0">
              <a:solidFill>
                <a:srgbClr val="0070C0"/>
              </a:solidFill>
              <a:latin typeface="+mn-lt"/>
            </a:endParaRPr>
          </a:p>
          <a:p>
            <a:r>
              <a:rPr lang="en-US" altLang="en-US" sz="2400" b="1" dirty="0">
                <a:solidFill>
                  <a:srgbClr val="0070C0"/>
                </a:solidFill>
                <a:latin typeface="+mn-lt"/>
              </a:rPr>
              <a:t>“urged physicians to consider…</a:t>
            </a:r>
          </a:p>
          <a:p>
            <a:pPr marL="342900" indent="-342900">
              <a:buFont typeface="Arial" panose="020B0604020202020204" pitchFamily="34" charset="0"/>
              <a:buChar char="•"/>
            </a:pPr>
            <a:r>
              <a:rPr lang="en-US" altLang="en-US" sz="2400" b="1" dirty="0">
                <a:solidFill>
                  <a:srgbClr val="0070C0"/>
                </a:solidFill>
                <a:latin typeface="+mn-lt"/>
              </a:rPr>
              <a:t>	where their patients lived,</a:t>
            </a:r>
          </a:p>
          <a:p>
            <a:pPr marL="342900" indent="-342900">
              <a:buFont typeface="Arial" panose="020B0604020202020204" pitchFamily="34" charset="0"/>
              <a:buChar char="•"/>
            </a:pPr>
            <a:r>
              <a:rPr lang="en-US" altLang="en-US" sz="2400" b="1" dirty="0">
                <a:solidFill>
                  <a:srgbClr val="0070C0"/>
                </a:solidFill>
                <a:latin typeface="+mn-lt"/>
              </a:rPr>
              <a:t> the foods they ate, </a:t>
            </a:r>
          </a:p>
          <a:p>
            <a:pPr marL="342900" indent="-342900">
              <a:buFont typeface="Arial" panose="020B0604020202020204" pitchFamily="34" charset="0"/>
              <a:buChar char="•"/>
            </a:pPr>
            <a:r>
              <a:rPr lang="en-US" altLang="en-US" sz="2400" b="1" dirty="0">
                <a:solidFill>
                  <a:srgbClr val="0070C0"/>
                </a:solidFill>
                <a:latin typeface="+mn-lt"/>
              </a:rPr>
              <a:t> the waters they drank,</a:t>
            </a:r>
          </a:p>
          <a:p>
            <a:pPr marL="342900" indent="-342900">
              <a:buFont typeface="Arial" panose="020B0604020202020204" pitchFamily="34" charset="0"/>
              <a:buChar char="•"/>
            </a:pPr>
            <a:r>
              <a:rPr lang="en-US" altLang="en-US" sz="2400" b="1" dirty="0">
                <a:solidFill>
                  <a:srgbClr val="0070C0"/>
                </a:solidFill>
                <a:latin typeface="+mn-lt"/>
              </a:rPr>
              <a:t> their lifestyles, and</a:t>
            </a:r>
          </a:p>
          <a:p>
            <a:pPr marL="342900" indent="-342900">
              <a:buFont typeface="Arial" panose="020B0604020202020204" pitchFamily="34" charset="0"/>
              <a:buChar char="•"/>
            </a:pPr>
            <a:r>
              <a:rPr lang="en-US" altLang="en-US" sz="2400" b="1" dirty="0">
                <a:solidFill>
                  <a:srgbClr val="0070C0"/>
                </a:solidFill>
                <a:latin typeface="+mn-lt"/>
              </a:rPr>
              <a:t> the seasons of the year.”</a:t>
            </a:r>
          </a:p>
          <a:p>
            <a:endParaRPr lang="en-US" altLang="en-US" sz="2400" dirty="0">
              <a:latin typeface="+mn-lt"/>
            </a:endParaRPr>
          </a:p>
        </p:txBody>
      </p:sp>
      <p:sp>
        <p:nvSpPr>
          <p:cNvPr id="28676" name="TextBox 2">
            <a:extLst>
              <a:ext uri="{FF2B5EF4-FFF2-40B4-BE49-F238E27FC236}">
                <a16:creationId xmlns:a16="http://schemas.microsoft.com/office/drawing/2014/main" id="{E9DE6522-3BC2-4533-9E4B-CEA029AA4C5B}"/>
              </a:ext>
            </a:extLst>
          </p:cNvPr>
          <p:cNvSpPr txBox="1">
            <a:spLocks noChangeArrowheads="1"/>
          </p:cNvSpPr>
          <p:nvPr/>
        </p:nvSpPr>
        <p:spPr bwMode="auto">
          <a:xfrm>
            <a:off x="3447933" y="603881"/>
            <a:ext cx="62600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anose="020E0502030303020204" pitchFamily="34" charset="0"/>
                <a:cs typeface="Arial" panose="020B0604020202020204" pitchFamily="34" charset="0"/>
              </a:defRPr>
            </a:lvl1pPr>
            <a:lvl2pPr marL="742950" indent="-285750">
              <a:defRPr>
                <a:solidFill>
                  <a:schemeClr val="tx1"/>
                </a:solidFill>
                <a:latin typeface="Candara" panose="020E0502030303020204" pitchFamily="34" charset="0"/>
                <a:cs typeface="Arial" panose="020B0604020202020204" pitchFamily="34" charset="0"/>
              </a:defRPr>
            </a:lvl2pPr>
            <a:lvl3pPr marL="1143000" indent="-228600">
              <a:defRPr>
                <a:solidFill>
                  <a:schemeClr val="tx1"/>
                </a:solidFill>
                <a:latin typeface="Candara" panose="020E0502030303020204" pitchFamily="34" charset="0"/>
                <a:cs typeface="Arial" panose="020B0604020202020204" pitchFamily="34" charset="0"/>
              </a:defRPr>
            </a:lvl3pPr>
            <a:lvl4pPr marL="1600200" indent="-228600">
              <a:defRPr>
                <a:solidFill>
                  <a:schemeClr val="tx1"/>
                </a:solidFill>
                <a:latin typeface="Candara" panose="020E0502030303020204" pitchFamily="34" charset="0"/>
                <a:cs typeface="Arial" panose="020B0604020202020204" pitchFamily="34" charset="0"/>
              </a:defRPr>
            </a:lvl4pPr>
            <a:lvl5pPr marL="2057400" indent="-228600">
              <a:defRPr>
                <a:solidFill>
                  <a:schemeClr val="tx1"/>
                </a:solidFill>
                <a:latin typeface="Candara" panose="020E0502030303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r>
              <a:rPr lang="en-US" altLang="en-US" sz="3600" b="1" dirty="0">
                <a:solidFill>
                  <a:srgbClr val="0070C0"/>
                </a:solidFill>
                <a:latin typeface="+mj-lt"/>
              </a:rPr>
              <a:t>The Concept of One Health</a:t>
            </a:r>
          </a:p>
        </p:txBody>
      </p:sp>
      <p:pic>
        <p:nvPicPr>
          <p:cNvPr id="5" name="Picture 4">
            <a:extLst>
              <a:ext uri="{FF2B5EF4-FFF2-40B4-BE49-F238E27FC236}">
                <a16:creationId xmlns:a16="http://schemas.microsoft.com/office/drawing/2014/main" id="{D8431996-E04A-4156-B72C-391A8D02ED9B}"/>
              </a:ext>
            </a:extLst>
          </p:cNvPr>
          <p:cNvPicPr>
            <a:picLocks noChangeAspect="1"/>
          </p:cNvPicPr>
          <p:nvPr/>
        </p:nvPicPr>
        <p:blipFill>
          <a:blip r:embed="rId2"/>
          <a:stretch>
            <a:fillRect/>
          </a:stretch>
        </p:blipFill>
        <p:spPr>
          <a:xfrm>
            <a:off x="8612210" y="3344853"/>
            <a:ext cx="2989692" cy="3012239"/>
          </a:xfrm>
          <a:prstGeom prst="rect">
            <a:avLst/>
          </a:prstGeom>
        </p:spPr>
      </p:pic>
    </p:spTree>
    <p:extLst>
      <p:ext uri="{BB962C8B-B14F-4D97-AF65-F5344CB8AC3E}">
        <p14:creationId xmlns:p14="http://schemas.microsoft.com/office/powerpoint/2010/main" val="24826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3" name="Picture 2" descr="http://www.nonaiswa.org/wordpress/wp-content/uploads/2010/09/One-Health-Define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0449" y="250031"/>
            <a:ext cx="84582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6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401756"/>
            <a:ext cx="8911687" cy="751151"/>
          </a:xfrm>
        </p:spPr>
        <p:txBody>
          <a:bodyPr/>
          <a:lstStyle/>
          <a:p>
            <a:r>
              <a:rPr lang="en-US" b="1" dirty="0">
                <a:solidFill>
                  <a:srgbClr val="0070C0"/>
                </a:solidFill>
              </a:rPr>
              <a:t>Setting the stage…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Rectangle 2"/>
          <p:cNvSpPr>
            <a:spLocks noGrp="1" noChangeArrowheads="1"/>
          </p:cNvSpPr>
          <p:nvPr>
            <p:ph idx="1"/>
          </p:nvPr>
        </p:nvSpPr>
        <p:spPr bwMode="auto">
          <a:xfrm>
            <a:off x="304089" y="1456358"/>
            <a:ext cx="1174587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a:ln>
                  <a:noFill/>
                </a:ln>
                <a:solidFill>
                  <a:srgbClr val="222222"/>
                </a:solidFill>
                <a:effectLst/>
                <a:cs typeface="Arial" panose="020B0604020202020204" pitchFamily="34" charset="0"/>
              </a:rPr>
              <a:t>One Health video clip (3.0 min)</a:t>
            </a:r>
            <a:r>
              <a:rPr kumimoji="0" lang="en-US" altLang="en-US" sz="1600" b="1" i="0" u="none" strike="noStrike" cap="none" normalizeH="0" baseline="0" dirty="0">
                <a:ln>
                  <a:noFill/>
                </a:ln>
                <a:solidFill>
                  <a:srgbClr val="222222"/>
                </a:solidFill>
                <a:effectLst/>
                <a:cs typeface="Arial" panose="020B0604020202020204" pitchFamily="34" charset="0"/>
              </a:rPr>
              <a:t>: </a:t>
            </a: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b="1" i="0" u="none" strike="noStrike" cap="none" normalizeH="0" baseline="0" dirty="0">
                <a:ln>
                  <a:noFill/>
                </a:ln>
                <a:solidFill>
                  <a:srgbClr val="1155CC"/>
                </a:solidFill>
                <a:effectLst/>
                <a:cs typeface="Arial" panose="020B0604020202020204" pitchFamily="34" charset="0"/>
                <a:hlinkClick r:id="rId3"/>
              </a:rPr>
              <a:t>https://www.youtube.com/watch?v=2pyLm2j3jxI&amp;feature=youtu.be</a:t>
            </a:r>
            <a:endParaRPr kumimoji="0" lang="en-US" altLang="en-US" b="1" i="0" u="none" strike="noStrike" cap="none" normalizeH="0" baseline="0" dirty="0">
              <a:ln>
                <a:noFill/>
              </a:ln>
              <a:solidFill>
                <a:srgbClr val="1155C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p:txBody>
      </p:sp>
      <p:sp>
        <p:nvSpPr>
          <p:cNvPr id="3" name="TextBox 2"/>
          <p:cNvSpPr txBox="1"/>
          <p:nvPr/>
        </p:nvSpPr>
        <p:spPr>
          <a:xfrm>
            <a:off x="1259467" y="3481442"/>
            <a:ext cx="10462585" cy="707886"/>
          </a:xfrm>
          <a:prstGeom prst="rect">
            <a:avLst/>
          </a:prstGeom>
          <a:solidFill>
            <a:schemeClr val="bg1"/>
          </a:solidFill>
        </p:spPr>
        <p:txBody>
          <a:bodyPr wrap="square" rtlCol="0">
            <a:spAutoFit/>
          </a:bodyPr>
          <a:lstStyle/>
          <a:p>
            <a:r>
              <a:rPr lang="en-US" altLang="en-US" sz="2000" b="1" dirty="0"/>
              <a:t>Additional information is available from the PBS documentary entitled </a:t>
            </a:r>
            <a:r>
              <a:rPr lang="en-US" altLang="en-US" sz="2000" b="1" i="1" dirty="0"/>
              <a:t>Spillover </a:t>
            </a:r>
            <a:r>
              <a:rPr lang="en-US" altLang="en-US" sz="2000" b="1" dirty="0"/>
              <a:t>(55.56 min):  </a:t>
            </a:r>
            <a:r>
              <a:rPr lang="en-US" altLang="en-US" b="1" dirty="0">
                <a:hlinkClick r:id="rId4"/>
              </a:rPr>
              <a:t>http://www.pbs.org/spillover-zika-ebola-beyond/home/</a:t>
            </a:r>
            <a:endParaRPr lang="en-US" altLang="en-US" b="1" dirty="0"/>
          </a:p>
        </p:txBody>
      </p:sp>
      <p:sp>
        <p:nvSpPr>
          <p:cNvPr id="7" name="Content Placeholder 4"/>
          <p:cNvSpPr txBox="1">
            <a:spLocks/>
          </p:cNvSpPr>
          <p:nvPr/>
        </p:nvSpPr>
        <p:spPr>
          <a:xfrm>
            <a:off x="744574" y="2437930"/>
            <a:ext cx="10882948" cy="805349"/>
          </a:xfrm>
          <a:prstGeom prst="rect">
            <a:avLst/>
          </a:prstGeom>
          <a:solidFill>
            <a:schemeClr val="bg1"/>
          </a:solidFill>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t>CDC One Health video clip (2.5 min):</a:t>
            </a:r>
            <a:r>
              <a:rPr lang="en-US" b="1" dirty="0"/>
              <a:t>  </a:t>
            </a:r>
            <a:r>
              <a:rPr lang="en-US" b="1" dirty="0">
                <a:hlinkClick r:id="rId5"/>
              </a:rPr>
              <a:t>https://www.youtube.com/watch?v=TG0pduAYESA</a:t>
            </a:r>
            <a:endParaRPr lang="en-US" b="1" dirty="0"/>
          </a:p>
          <a:p>
            <a:endParaRPr lang="en-US" dirty="0"/>
          </a:p>
        </p:txBody>
      </p:sp>
      <p:pic>
        <p:nvPicPr>
          <p:cNvPr id="8" name="Picture 4" descr="graves and burial in Africa">
            <a:extLst>
              <a:ext uri="{FF2B5EF4-FFF2-40B4-BE49-F238E27FC236}">
                <a16:creationId xmlns:a16="http://schemas.microsoft.com/office/drawing/2014/main" id="{9C23A537-7C50-4208-8482-E5BA1962447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09051" y="4427491"/>
            <a:ext cx="4093134" cy="173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map showing spread of Ebola in Guinea, Sierra Leone and Liberia">
            <a:extLst>
              <a:ext uri="{FF2B5EF4-FFF2-40B4-BE49-F238E27FC236}">
                <a16:creationId xmlns:a16="http://schemas.microsoft.com/office/drawing/2014/main" id="{7342E69E-B3F9-4CD4-AF18-DC12E80C5392}"/>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28919" y="4427491"/>
            <a:ext cx="4093133" cy="173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6435D96-42BF-4B92-A0FB-11E10F9A6083}"/>
              </a:ext>
            </a:extLst>
          </p:cNvPr>
          <p:cNvPicPr>
            <a:picLocks noChangeAspect="1"/>
          </p:cNvPicPr>
          <p:nvPr/>
        </p:nvPicPr>
        <p:blipFill>
          <a:blip r:embed="rId8"/>
          <a:stretch>
            <a:fillRect/>
          </a:stretch>
        </p:blipFill>
        <p:spPr>
          <a:xfrm>
            <a:off x="648194" y="4427491"/>
            <a:ext cx="1554748" cy="2105702"/>
          </a:xfrm>
          <a:prstGeom prst="rect">
            <a:avLst/>
          </a:prstGeom>
        </p:spPr>
      </p:pic>
    </p:spTree>
    <p:extLst>
      <p:ext uri="{BB962C8B-B14F-4D97-AF65-F5344CB8AC3E}">
        <p14:creationId xmlns:p14="http://schemas.microsoft.com/office/powerpoint/2010/main" val="150909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1E43-9541-4834-BDCF-AFA8C97E1205}"/>
              </a:ext>
            </a:extLst>
          </p:cNvPr>
          <p:cNvSpPr>
            <a:spLocks noGrp="1"/>
          </p:cNvSpPr>
          <p:nvPr>
            <p:ph type="title"/>
          </p:nvPr>
        </p:nvSpPr>
        <p:spPr>
          <a:xfrm>
            <a:off x="3894566" y="2350347"/>
            <a:ext cx="4779569" cy="689440"/>
          </a:xfrm>
        </p:spPr>
        <p:txBody>
          <a:bodyPr/>
          <a:lstStyle/>
          <a:p>
            <a:r>
              <a:rPr lang="en-US" b="1" dirty="0">
                <a:solidFill>
                  <a:srgbClr val="0070C0"/>
                </a:solidFill>
                <a:latin typeface="Calibri" panose="020F0502020204030204" pitchFamily="34" charset="0"/>
                <a:cs typeface="Calibri" panose="020F0502020204030204" pitchFamily="34" charset="0"/>
              </a:rPr>
              <a:t>What is Social Science?</a:t>
            </a:r>
          </a:p>
        </p:txBody>
      </p:sp>
      <p:sp>
        <p:nvSpPr>
          <p:cNvPr id="3" name="Content Placeholder 2">
            <a:extLst>
              <a:ext uri="{FF2B5EF4-FFF2-40B4-BE49-F238E27FC236}">
                <a16:creationId xmlns:a16="http://schemas.microsoft.com/office/drawing/2014/main" id="{CA3244FB-18FF-4DFD-AD6D-0A20BE9C6BE6}"/>
              </a:ext>
            </a:extLst>
          </p:cNvPr>
          <p:cNvSpPr>
            <a:spLocks noGrp="1"/>
          </p:cNvSpPr>
          <p:nvPr>
            <p:ph idx="1"/>
          </p:nvPr>
        </p:nvSpPr>
        <p:spPr>
          <a:xfrm>
            <a:off x="2054119" y="3051483"/>
            <a:ext cx="9712347" cy="3362864"/>
          </a:xfrm>
        </p:spPr>
        <p:txBody>
          <a:bodyPr>
            <a:noAutofit/>
          </a:bodyPr>
          <a:lstStyle/>
          <a:p>
            <a:r>
              <a:rPr lang="en-US" sz="2400" dirty="0"/>
              <a:t>A category of academic disciplines, concerned with society and the relationships among individuals within a society.</a:t>
            </a:r>
          </a:p>
          <a:p>
            <a:r>
              <a:rPr lang="en-US" sz="2400" dirty="0"/>
              <a:t>Social science as a whole has many branches, each of which is considered a social science.</a:t>
            </a:r>
          </a:p>
          <a:p>
            <a:r>
              <a:rPr lang="en-US" sz="2400" dirty="0"/>
              <a:t>The social sciences include, but are not limited to: anthropology, communication studies, economics, history, human geography, jurisprudence, linguistics, political science, psychology, public health, and sociology.</a:t>
            </a:r>
          </a:p>
        </p:txBody>
      </p:sp>
      <p:sp>
        <p:nvSpPr>
          <p:cNvPr id="4" name="Slide Number Placeholder 3">
            <a:extLst>
              <a:ext uri="{FF2B5EF4-FFF2-40B4-BE49-F238E27FC236}">
                <a16:creationId xmlns:a16="http://schemas.microsoft.com/office/drawing/2014/main" id="{352479D4-B124-4178-8F95-3E059FFD9D09}"/>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4">
            <a:extLst>
              <a:ext uri="{FF2B5EF4-FFF2-40B4-BE49-F238E27FC236}">
                <a16:creationId xmlns:a16="http://schemas.microsoft.com/office/drawing/2014/main" id="{F0A77137-3FB5-4E7C-BD3C-34D6A6033612}"/>
              </a:ext>
            </a:extLst>
          </p:cNvPr>
          <p:cNvPicPr>
            <a:picLocks noChangeAspect="1"/>
          </p:cNvPicPr>
          <p:nvPr/>
        </p:nvPicPr>
        <p:blipFill>
          <a:blip r:embed="rId2"/>
          <a:stretch>
            <a:fillRect/>
          </a:stretch>
        </p:blipFill>
        <p:spPr>
          <a:xfrm>
            <a:off x="8531895" y="115049"/>
            <a:ext cx="3234571" cy="2347154"/>
          </a:xfrm>
          <a:prstGeom prst="rect">
            <a:avLst/>
          </a:prstGeom>
        </p:spPr>
      </p:pic>
      <p:pic>
        <p:nvPicPr>
          <p:cNvPr id="6" name="Picture 5">
            <a:extLst>
              <a:ext uri="{FF2B5EF4-FFF2-40B4-BE49-F238E27FC236}">
                <a16:creationId xmlns:a16="http://schemas.microsoft.com/office/drawing/2014/main" id="{EC641009-885A-498A-9685-9B10B62F81D0}"/>
              </a:ext>
            </a:extLst>
          </p:cNvPr>
          <p:cNvPicPr>
            <a:picLocks noChangeAspect="1"/>
          </p:cNvPicPr>
          <p:nvPr/>
        </p:nvPicPr>
        <p:blipFill>
          <a:blip r:embed="rId3"/>
          <a:stretch>
            <a:fillRect/>
          </a:stretch>
        </p:blipFill>
        <p:spPr>
          <a:xfrm>
            <a:off x="1664594" y="253669"/>
            <a:ext cx="3205429" cy="2096678"/>
          </a:xfrm>
          <a:prstGeom prst="rect">
            <a:avLst/>
          </a:prstGeom>
        </p:spPr>
      </p:pic>
    </p:spTree>
    <p:extLst>
      <p:ext uri="{BB962C8B-B14F-4D97-AF65-F5344CB8AC3E}">
        <p14:creationId xmlns:p14="http://schemas.microsoft.com/office/powerpoint/2010/main" val="1824642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itle 5">
            <a:extLst>
              <a:ext uri="{FF2B5EF4-FFF2-40B4-BE49-F238E27FC236}">
                <a16:creationId xmlns:a16="http://schemas.microsoft.com/office/drawing/2014/main" id="{D2A5EEA0-AEA9-4485-ADEC-A72593717380}"/>
              </a:ext>
            </a:extLst>
          </p:cNvPr>
          <p:cNvSpPr>
            <a:spLocks noGrp="1"/>
          </p:cNvSpPr>
          <p:nvPr>
            <p:ph type="title"/>
          </p:nvPr>
        </p:nvSpPr>
        <p:spPr>
          <a:xfrm>
            <a:off x="2377440" y="251576"/>
            <a:ext cx="8911687" cy="838930"/>
          </a:xfrm>
        </p:spPr>
        <p:txBody>
          <a:bodyPr>
            <a:normAutofit fontScale="90000"/>
          </a:bodyPr>
          <a:lstStyle/>
          <a:p>
            <a:pPr algn="ctr"/>
            <a:r>
              <a:rPr lang="en-US" b="1" dirty="0">
                <a:solidFill>
                  <a:srgbClr val="0070C0"/>
                </a:solidFill>
              </a:rPr>
              <a:t>Global Health Competencies</a:t>
            </a:r>
            <a:br>
              <a:rPr lang="en-US" b="1" dirty="0">
                <a:solidFill>
                  <a:srgbClr val="0070C0"/>
                </a:solidFill>
              </a:rPr>
            </a:br>
            <a:endParaRPr lang="en-US" sz="2400" b="1" dirty="0">
              <a:solidFill>
                <a:srgbClr val="0070C0"/>
              </a:solidFill>
            </a:endParaRPr>
          </a:p>
        </p:txBody>
      </p:sp>
      <p:sp>
        <p:nvSpPr>
          <p:cNvPr id="8" name="TextBox 7">
            <a:extLst>
              <a:ext uri="{FF2B5EF4-FFF2-40B4-BE49-F238E27FC236}">
                <a16:creationId xmlns:a16="http://schemas.microsoft.com/office/drawing/2014/main" id="{FE3E8E47-6D89-475C-9B6B-23572681927C}"/>
              </a:ext>
            </a:extLst>
          </p:cNvPr>
          <p:cNvSpPr txBox="1"/>
          <p:nvPr/>
        </p:nvSpPr>
        <p:spPr>
          <a:xfrm>
            <a:off x="2377440" y="1140473"/>
            <a:ext cx="9624907" cy="571752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Global burden of disease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Globalization of health and healthcare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Social and environmental determinants of health</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Capacity strengthening</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Teamwork/collaboration and communication</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Ethical reasoning</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Professional practice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Health equity and social justice</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Program management</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Social, cultural and political awareness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Strategic analysis</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500" dirty="0">
                <a:latin typeface="Calibri" panose="020F0502020204030204" pitchFamily="34" charset="0"/>
                <a:ea typeface="Calibri" panose="020F0502020204030204" pitchFamily="34" charset="0"/>
                <a:cs typeface="Calibri" panose="020F0502020204030204" pitchFamily="34" charset="0"/>
              </a:rPr>
              <a:t>Communication</a:t>
            </a:r>
          </a:p>
          <a:p>
            <a:pPr marR="0" lvl="0">
              <a:lnSpc>
                <a:spcPct val="107000"/>
              </a:lnSpc>
              <a:spcBef>
                <a:spcPts val="0"/>
              </a:spcBef>
              <a:spcAft>
                <a:spcPts val="800"/>
              </a:spcAft>
            </a:pPr>
            <a:r>
              <a:rPr lang="en-US" sz="1200" u="sng" dirty="0"/>
              <a:t>Source</a:t>
            </a:r>
            <a:r>
              <a:rPr lang="en-US" sz="1200" dirty="0"/>
              <a:t>:  The Journal of Law, Medicine &amp; Ethics. Special Issue: Symposium-Special Supplement, Interprofessional Global Health Education: Ensuring the Collaborative Promise of 21</a:t>
            </a:r>
            <a:r>
              <a:rPr lang="en-US" sz="1200" baseline="30000" dirty="0"/>
              <a:t>st</a:t>
            </a:r>
            <a:r>
              <a:rPr lang="en-US" sz="1200" dirty="0"/>
              <a:t> Century Global Health Practice.  Vol 42, Issue s2, pg. 26-31. 2014.</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453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AA9E5C-55C2-46AB-978F-91955BC50799}"/>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a:extLst>
              <a:ext uri="{FF2B5EF4-FFF2-40B4-BE49-F238E27FC236}">
                <a16:creationId xmlns:a16="http://schemas.microsoft.com/office/drawing/2014/main" id="{AFE3981D-EF4E-45DC-B265-B645805855FB}"/>
              </a:ext>
            </a:extLst>
          </p:cNvPr>
          <p:cNvPicPr>
            <a:picLocks noChangeAspect="1"/>
          </p:cNvPicPr>
          <p:nvPr/>
        </p:nvPicPr>
        <p:blipFill>
          <a:blip r:embed="rId2"/>
          <a:stretch>
            <a:fillRect/>
          </a:stretch>
        </p:blipFill>
        <p:spPr>
          <a:xfrm>
            <a:off x="2966721" y="430930"/>
            <a:ext cx="2571230" cy="3855603"/>
          </a:xfrm>
          <a:prstGeom prst="rect">
            <a:avLst/>
          </a:prstGeom>
        </p:spPr>
      </p:pic>
      <p:sp>
        <p:nvSpPr>
          <p:cNvPr id="6" name="TextBox 5">
            <a:extLst>
              <a:ext uri="{FF2B5EF4-FFF2-40B4-BE49-F238E27FC236}">
                <a16:creationId xmlns:a16="http://schemas.microsoft.com/office/drawing/2014/main" id="{FA7C089C-A342-45E1-8B16-CF4DBC90CF56}"/>
              </a:ext>
            </a:extLst>
          </p:cNvPr>
          <p:cNvSpPr txBox="1"/>
          <p:nvPr/>
        </p:nvSpPr>
        <p:spPr>
          <a:xfrm>
            <a:off x="2580640" y="4517813"/>
            <a:ext cx="2775386" cy="1431161"/>
          </a:xfrm>
          <a:prstGeom prst="rect">
            <a:avLst/>
          </a:prstGeom>
          <a:noFill/>
        </p:spPr>
        <p:txBody>
          <a:bodyPr wrap="square" rtlCol="0">
            <a:spAutoFit/>
          </a:bodyPr>
          <a:lstStyle/>
          <a:p>
            <a:r>
              <a:rPr lang="en-US" dirty="0"/>
              <a:t>National Academies of Sciences, Engineering, Medicine  June 2018</a:t>
            </a:r>
          </a:p>
          <a:p>
            <a:r>
              <a:rPr lang="en-US" sz="1100" dirty="0"/>
              <a:t>http://www.nationalacademies.org/hmd/Activities/Global/PublicPrivatePartnershipsForum/2018-JUN-13.aspx</a:t>
            </a:r>
          </a:p>
        </p:txBody>
      </p:sp>
      <p:pic>
        <p:nvPicPr>
          <p:cNvPr id="3" name="Picture 2">
            <a:extLst>
              <a:ext uri="{FF2B5EF4-FFF2-40B4-BE49-F238E27FC236}">
                <a16:creationId xmlns:a16="http://schemas.microsoft.com/office/drawing/2014/main" id="{CBEB99DC-910A-45FF-911E-DB73D4C62A88}"/>
              </a:ext>
            </a:extLst>
          </p:cNvPr>
          <p:cNvPicPr>
            <a:picLocks noChangeAspect="1"/>
          </p:cNvPicPr>
          <p:nvPr/>
        </p:nvPicPr>
        <p:blipFill>
          <a:blip r:embed="rId3"/>
          <a:stretch>
            <a:fillRect/>
          </a:stretch>
        </p:blipFill>
        <p:spPr>
          <a:xfrm>
            <a:off x="7141730" y="430930"/>
            <a:ext cx="3029699" cy="4039598"/>
          </a:xfrm>
          <a:prstGeom prst="rect">
            <a:avLst/>
          </a:prstGeom>
        </p:spPr>
      </p:pic>
      <p:sp>
        <p:nvSpPr>
          <p:cNvPr id="7" name="TextBox 6">
            <a:extLst>
              <a:ext uri="{FF2B5EF4-FFF2-40B4-BE49-F238E27FC236}">
                <a16:creationId xmlns:a16="http://schemas.microsoft.com/office/drawing/2014/main" id="{19F45FEB-15E2-409F-91EE-A7B511842651}"/>
              </a:ext>
            </a:extLst>
          </p:cNvPr>
          <p:cNvSpPr txBox="1"/>
          <p:nvPr/>
        </p:nvSpPr>
        <p:spPr>
          <a:xfrm>
            <a:off x="6441439" y="4676291"/>
            <a:ext cx="5195148" cy="1631216"/>
          </a:xfrm>
          <a:prstGeom prst="rect">
            <a:avLst/>
          </a:prstGeom>
          <a:noFill/>
        </p:spPr>
        <p:txBody>
          <a:bodyPr wrap="square" rtlCol="0">
            <a:spAutoFit/>
          </a:bodyPr>
          <a:lstStyle/>
          <a:p>
            <a:r>
              <a:rPr lang="en-US" i="1" dirty="0"/>
              <a:t>Social Science &amp; Medicine</a:t>
            </a:r>
            <a:r>
              <a:rPr lang="en-US" dirty="0"/>
              <a:t> provides an international and interdisciplinary forum for the dissemination of </a:t>
            </a:r>
            <a:r>
              <a:rPr lang="en-US" b="1" dirty="0"/>
              <a:t>social science </a:t>
            </a:r>
            <a:r>
              <a:rPr lang="en-US" dirty="0"/>
              <a:t> research on </a:t>
            </a:r>
            <a:r>
              <a:rPr lang="en-US" b="1" dirty="0"/>
              <a:t>health</a:t>
            </a:r>
            <a:r>
              <a:rPr lang="en-US" dirty="0"/>
              <a:t>.</a:t>
            </a:r>
          </a:p>
          <a:p>
            <a:r>
              <a:rPr lang="en-US" sz="1400" dirty="0"/>
              <a:t>https://www.journals.elsevier.com/social-science-and-medicine</a:t>
            </a:r>
          </a:p>
        </p:txBody>
      </p:sp>
    </p:spTree>
    <p:extLst>
      <p:ext uri="{BB962C8B-B14F-4D97-AF65-F5344CB8AC3E}">
        <p14:creationId xmlns:p14="http://schemas.microsoft.com/office/powerpoint/2010/main" val="329584031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6672</TotalTime>
  <Words>2230</Words>
  <Application>Microsoft Macintosh PowerPoint</Application>
  <PresentationFormat>Widescreen</PresentationFormat>
  <Paragraphs>260</Paragraphs>
  <Slides>30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Candara</vt:lpstr>
      <vt:lpstr>Century Gothic</vt:lpstr>
      <vt:lpstr>Symbol</vt:lpstr>
      <vt:lpstr>Times New Roman</vt:lpstr>
      <vt:lpstr>Tunga</vt:lpstr>
      <vt:lpstr>Wingdings 3</vt:lpstr>
      <vt:lpstr>Wisp</vt:lpstr>
      <vt:lpstr>Overcoming Barriers to a Collaborative and Transdisciplinary One Health Approach</vt:lpstr>
      <vt:lpstr>PowerPoint Presentation</vt:lpstr>
      <vt:lpstr>PowerPoint Presentation</vt:lpstr>
      <vt:lpstr>PowerPoint Presentation</vt:lpstr>
      <vt:lpstr>PowerPoint Presentation</vt:lpstr>
      <vt:lpstr>Setting the stage…</vt:lpstr>
      <vt:lpstr>What is Social Science?</vt:lpstr>
      <vt:lpstr>Global Health Competencies </vt:lpstr>
      <vt:lpstr>PowerPoint Presentation</vt:lpstr>
      <vt:lpstr>“One Health – recognizing the fundamental interconnections between people, animals, plants, the environment – needs to inform the UN-2030 Sustainable  Development Goals and that working towards the adoption of a new mindset is essential.   We need to replace our current view of limitless resources, exploitation, competition and conflict, with one that respects the sanctity of life and strives towards well-being for all, shared prosperity and social stability.”                            George R. Luddeke  https://www.routledge.com/Survival-One-Health-One-Planet-One-Future/Lueddeke/p/book/9781138334953   </vt:lpstr>
      <vt:lpstr>PowerPoint Presentation</vt:lpstr>
      <vt:lpstr>Challenges/Barriers We Face in Advancing One Health  </vt:lpstr>
      <vt:lpstr>Emerging &amp; Re-emerging infections </vt:lpstr>
      <vt:lpstr>Zika Virus – Exemplifies  “One Health”</vt:lpstr>
      <vt:lpstr>Zika Virus – Exemplifies  “One Health” cont’d</vt:lpstr>
      <vt:lpstr>A few examples of Mosquito borne diseases</vt:lpstr>
      <vt:lpstr>White-nose Syndrome in Bats – loss of pollinators</vt:lpstr>
      <vt:lpstr>PowerPoint Presentation</vt:lpstr>
      <vt:lpstr>Fruit Bats – Date Palm Sap - Nipah Virus</vt:lpstr>
      <vt:lpstr> Fruit Bats - Date Palm Sap - Nipah virus</vt:lpstr>
      <vt:lpstr>PowerPoint Presentation</vt:lpstr>
      <vt:lpstr>On 4/27/2018 the World Bank released their    “One Health Operational Framework for strengthening human, animal and environmental public health systems at their interface”  The Operational Framework is intended as a guide for One Health operations, from project and program scoping and identification stages to design and implementation, including monitoring and evaluation, to help optimize investments.  http://documents.worldbank.org/curated/en/703711517234402168/Operational-framework-for-strengthening-human-animal-and-environmental-public-health-systems-at-their-interface</vt:lpstr>
      <vt:lpstr>PowerPoint Presentation</vt:lpstr>
      <vt:lpstr>Lead poisoning in Northern Nigeria 2010</vt:lpstr>
      <vt:lpstr>Marine Environmental Sentinels…</vt:lpstr>
      <vt:lpstr>Plants as Biomonitors for Human and Animal Health</vt:lpstr>
      <vt:lpstr>Climate Change…  Paris Climate Conference 12-12-2015 - A global climate deal to limit global warming to &lt; 2OC.   Montreal Protocol 10-15-2016 – A global agreement to reduce use of hydrofluorocarbons (HFCs), powerful greenhouse gases. </vt:lpstr>
      <vt:lpstr>PowerPoint Presentation</vt:lpstr>
      <vt:lpstr>PowerPoint Presentation</vt:lpstr>
      <vt:lpstr>PowerPoint Presentation</vt:lpstr>
    </vt:vector>
  </TitlesOfParts>
  <Company>SPHHS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HEALTH Engaging in a Multidisciplinary Approach</dc:title>
  <dc:creator>Dunham, Bernadette Margaret</dc:creator>
  <cp:lastModifiedBy>Laura Streichert</cp:lastModifiedBy>
  <cp:revision>554</cp:revision>
  <cp:lastPrinted>2019-02-27T20:18:58Z</cp:lastPrinted>
  <dcterms:created xsi:type="dcterms:W3CDTF">2017-03-06T20:14:41Z</dcterms:created>
  <dcterms:modified xsi:type="dcterms:W3CDTF">2019-02-27T21:23:08Z</dcterms:modified>
</cp:coreProperties>
</file>