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70" r:id="rId4"/>
    <p:sldId id="267" r:id="rId5"/>
    <p:sldId id="269" r:id="rId6"/>
    <p:sldId id="273" r:id="rId7"/>
    <p:sldId id="258" r:id="rId8"/>
    <p:sldId id="259" r:id="rId9"/>
    <p:sldId id="261" r:id="rId10"/>
    <p:sldId id="266" r:id="rId11"/>
    <p:sldId id="262" r:id="rId12"/>
    <p:sldId id="265" r:id="rId13"/>
    <p:sldId id="263" r:id="rId14"/>
    <p:sldId id="264" r:id="rId15"/>
    <p:sldId id="268" r:id="rId16"/>
  </p:sldIdLst>
  <p:sldSz cx="9144000" cy="6858000" type="screen4x3"/>
  <p:notesSz cx="68580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354" autoAdjust="0"/>
  </p:normalViewPr>
  <p:slideViewPr>
    <p:cSldViewPr>
      <p:cViewPr varScale="1">
        <p:scale>
          <a:sx n="83" d="100"/>
          <a:sy n="83" d="100"/>
        </p:scale>
        <p:origin x="1614"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196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1963"/>
          </a:xfrm>
          <a:prstGeom prst="rect">
            <a:avLst/>
          </a:prstGeom>
        </p:spPr>
        <p:txBody>
          <a:bodyPr vert="horz" lIns="91440" tIns="45720" rIns="91440" bIns="45720" rtlCol="0"/>
          <a:lstStyle>
            <a:lvl1pPr algn="r">
              <a:defRPr sz="1200"/>
            </a:lvl1pPr>
          </a:lstStyle>
          <a:p>
            <a:fld id="{70B6AB27-9512-401C-86D5-FB595D5F9ECB}" type="datetimeFigureOut">
              <a:rPr lang="en-US" smtClean="0"/>
              <a:t>12/2/2015</a:t>
            </a:fld>
            <a:endParaRPr lang="en-US"/>
          </a:p>
        </p:txBody>
      </p:sp>
      <p:sp>
        <p:nvSpPr>
          <p:cNvPr id="4" name="Slide Image Placeholder 3"/>
          <p:cNvSpPr>
            <a:spLocks noGrp="1" noRot="1" noChangeAspect="1"/>
          </p:cNvSpPr>
          <p:nvPr>
            <p:ph type="sldImg" idx="2"/>
          </p:nvPr>
        </p:nvSpPr>
        <p:spPr>
          <a:xfrm>
            <a:off x="1120775" y="692150"/>
            <a:ext cx="4616450" cy="34639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87850"/>
            <a:ext cx="5486400" cy="415607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525"/>
            <a:ext cx="2971800" cy="46196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772525"/>
            <a:ext cx="2971800" cy="461963"/>
          </a:xfrm>
          <a:prstGeom prst="rect">
            <a:avLst/>
          </a:prstGeom>
        </p:spPr>
        <p:txBody>
          <a:bodyPr vert="horz" lIns="91440" tIns="45720" rIns="91440" bIns="45720" rtlCol="0" anchor="b"/>
          <a:lstStyle>
            <a:lvl1pPr algn="r">
              <a:defRPr sz="1200"/>
            </a:lvl1pPr>
          </a:lstStyle>
          <a:p>
            <a:fld id="{0620107F-FE2A-4996-919F-95F1FB00721B}" type="slidenum">
              <a:rPr lang="en-US" smtClean="0"/>
              <a:t>‹#›</a:t>
            </a:fld>
            <a:endParaRPr lang="en-US"/>
          </a:p>
        </p:txBody>
      </p:sp>
    </p:spTree>
    <p:extLst>
      <p:ext uri="{BB962C8B-B14F-4D97-AF65-F5344CB8AC3E}">
        <p14:creationId xmlns:p14="http://schemas.microsoft.com/office/powerpoint/2010/main" val="17440509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Human</a:t>
            </a:r>
            <a:r>
              <a:rPr lang="en-US" b="1" baseline="0" dirty="0" smtClean="0"/>
              <a:t> health in closely and directly linked to the animals around us</a:t>
            </a:r>
          </a:p>
          <a:p>
            <a:r>
              <a:rPr lang="en-US" b="1" baseline="0" dirty="0" smtClean="0"/>
              <a:t>Animal diseases are responsible for approximately 75 percent of the recently identified diseases in humans</a:t>
            </a:r>
          </a:p>
          <a:p>
            <a:r>
              <a:rPr lang="en-US" b="1" baseline="0" dirty="0" smtClean="0"/>
              <a:t>Diseases in humans can be transmitted to animals </a:t>
            </a:r>
            <a:endParaRPr lang="en-US" b="1" dirty="0"/>
          </a:p>
        </p:txBody>
      </p:sp>
      <p:sp>
        <p:nvSpPr>
          <p:cNvPr id="4" name="Slide Number Placeholder 3"/>
          <p:cNvSpPr>
            <a:spLocks noGrp="1"/>
          </p:cNvSpPr>
          <p:nvPr>
            <p:ph type="sldNum" sz="quarter" idx="10"/>
          </p:nvPr>
        </p:nvSpPr>
        <p:spPr/>
        <p:txBody>
          <a:bodyPr/>
          <a:lstStyle/>
          <a:p>
            <a:fld id="{0620107F-FE2A-4996-919F-95F1FB00721B}" type="slidenum">
              <a:rPr lang="en-US" smtClean="0"/>
              <a:t>2</a:t>
            </a:fld>
            <a:endParaRPr lang="en-US"/>
          </a:p>
        </p:txBody>
      </p:sp>
    </p:spTree>
    <p:extLst>
      <p:ext uri="{BB962C8B-B14F-4D97-AF65-F5344CB8AC3E}">
        <p14:creationId xmlns:p14="http://schemas.microsoft.com/office/powerpoint/2010/main" val="24628213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Micronutrient</a:t>
            </a:r>
            <a:r>
              <a:rPr lang="en-US" b="1" baseline="0" dirty="0" smtClean="0"/>
              <a:t> deficits associated with specific types of infectious diseases</a:t>
            </a:r>
            <a:endParaRPr lang="en-US" b="1" dirty="0"/>
          </a:p>
        </p:txBody>
      </p:sp>
      <p:sp>
        <p:nvSpPr>
          <p:cNvPr id="4" name="Slide Number Placeholder 3"/>
          <p:cNvSpPr>
            <a:spLocks noGrp="1"/>
          </p:cNvSpPr>
          <p:nvPr>
            <p:ph type="sldNum" sz="quarter" idx="10"/>
          </p:nvPr>
        </p:nvSpPr>
        <p:spPr/>
        <p:txBody>
          <a:bodyPr/>
          <a:lstStyle/>
          <a:p>
            <a:fld id="{0620107F-FE2A-4996-919F-95F1FB00721B}" type="slidenum">
              <a:rPr lang="en-US" smtClean="0"/>
              <a:t>12</a:t>
            </a:fld>
            <a:endParaRPr lang="en-US"/>
          </a:p>
        </p:txBody>
      </p:sp>
    </p:spTree>
    <p:extLst>
      <p:ext uri="{BB962C8B-B14F-4D97-AF65-F5344CB8AC3E}">
        <p14:creationId xmlns:p14="http://schemas.microsoft.com/office/powerpoint/2010/main" val="9664610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General impact of long term malnutrition</a:t>
            </a:r>
          </a:p>
          <a:p>
            <a:r>
              <a:rPr lang="en-US" b="1" dirty="0" smtClean="0"/>
              <a:t>Non-farm contributions related to impact</a:t>
            </a:r>
            <a:r>
              <a:rPr lang="en-US" b="1" baseline="0" dirty="0" smtClean="0"/>
              <a:t> of malnutrition on cognitive function</a:t>
            </a:r>
          </a:p>
          <a:p>
            <a:r>
              <a:rPr lang="en-US" b="1" baseline="0" dirty="0" smtClean="0"/>
              <a:t>QALY and DALY quantifies economic loss attributed to health deficits</a:t>
            </a:r>
            <a:r>
              <a:rPr lang="en-US" b="1" dirty="0" smtClean="0"/>
              <a:t> </a:t>
            </a:r>
            <a:endParaRPr lang="en-US" b="1" dirty="0"/>
          </a:p>
        </p:txBody>
      </p:sp>
      <p:sp>
        <p:nvSpPr>
          <p:cNvPr id="4" name="Slide Number Placeholder 3"/>
          <p:cNvSpPr>
            <a:spLocks noGrp="1"/>
          </p:cNvSpPr>
          <p:nvPr>
            <p:ph type="sldNum" sz="quarter" idx="10"/>
          </p:nvPr>
        </p:nvSpPr>
        <p:spPr/>
        <p:txBody>
          <a:bodyPr/>
          <a:lstStyle/>
          <a:p>
            <a:fld id="{0620107F-FE2A-4996-919F-95F1FB00721B}" type="slidenum">
              <a:rPr lang="en-US" smtClean="0"/>
              <a:t>13</a:t>
            </a:fld>
            <a:endParaRPr lang="en-US"/>
          </a:p>
        </p:txBody>
      </p:sp>
    </p:spTree>
    <p:extLst>
      <p:ext uri="{BB962C8B-B14F-4D97-AF65-F5344CB8AC3E}">
        <p14:creationId xmlns:p14="http://schemas.microsoft.com/office/powerpoint/2010/main" val="33787456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Exciting area of infectious disease</a:t>
            </a:r>
            <a:r>
              <a:rPr lang="en-US" b="1" baseline="0" dirty="0" smtClean="0"/>
              <a:t> epidemiology research</a:t>
            </a:r>
          </a:p>
          <a:p>
            <a:r>
              <a:rPr lang="en-US" b="1" baseline="0" dirty="0" smtClean="0"/>
              <a:t>Associated of HPV, HCB, polio, and Helicobacter pylori on cancer and </a:t>
            </a:r>
            <a:r>
              <a:rPr lang="en-US" b="1" baseline="0" dirty="0" err="1" smtClean="0"/>
              <a:t>neuromotor</a:t>
            </a:r>
            <a:r>
              <a:rPr lang="en-US" b="1" baseline="0" dirty="0" smtClean="0"/>
              <a:t> dysfunction</a:t>
            </a:r>
          </a:p>
          <a:p>
            <a:r>
              <a:rPr lang="en-US" b="1" baseline="0" dirty="0" smtClean="0"/>
              <a:t>Tissue pathology, predisposing </a:t>
            </a:r>
            <a:r>
              <a:rPr lang="en-US" b="1" baseline="0" dirty="0" err="1" smtClean="0"/>
              <a:t>sequelae</a:t>
            </a:r>
            <a:r>
              <a:rPr lang="en-US" b="1" baseline="0" dirty="0" smtClean="0"/>
              <a:t>, maternal infection pathways</a:t>
            </a:r>
          </a:p>
        </p:txBody>
      </p:sp>
      <p:sp>
        <p:nvSpPr>
          <p:cNvPr id="4" name="Slide Number Placeholder 3"/>
          <p:cNvSpPr>
            <a:spLocks noGrp="1"/>
          </p:cNvSpPr>
          <p:nvPr>
            <p:ph type="sldNum" sz="quarter" idx="10"/>
          </p:nvPr>
        </p:nvSpPr>
        <p:spPr/>
        <p:txBody>
          <a:bodyPr/>
          <a:lstStyle/>
          <a:p>
            <a:fld id="{0620107F-FE2A-4996-919F-95F1FB00721B}" type="slidenum">
              <a:rPr lang="en-US" smtClean="0"/>
              <a:t>14</a:t>
            </a:fld>
            <a:endParaRPr lang="en-US"/>
          </a:p>
        </p:txBody>
      </p:sp>
    </p:spTree>
    <p:extLst>
      <p:ext uri="{BB962C8B-B14F-4D97-AF65-F5344CB8AC3E}">
        <p14:creationId xmlns:p14="http://schemas.microsoft.com/office/powerpoint/2010/main" val="8894982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Complex interaction of a variety of factors that affect human health outcomes</a:t>
            </a:r>
            <a:endParaRPr lang="en-US" b="1" dirty="0"/>
          </a:p>
        </p:txBody>
      </p:sp>
      <p:sp>
        <p:nvSpPr>
          <p:cNvPr id="4" name="Slide Number Placeholder 3"/>
          <p:cNvSpPr>
            <a:spLocks noGrp="1"/>
          </p:cNvSpPr>
          <p:nvPr>
            <p:ph type="sldNum" sz="quarter" idx="10"/>
          </p:nvPr>
        </p:nvSpPr>
        <p:spPr/>
        <p:txBody>
          <a:bodyPr/>
          <a:lstStyle/>
          <a:p>
            <a:fld id="{0620107F-FE2A-4996-919F-95F1FB00721B}" type="slidenum">
              <a:rPr lang="en-US" smtClean="0"/>
              <a:t>4</a:t>
            </a:fld>
            <a:endParaRPr lang="en-US"/>
          </a:p>
        </p:txBody>
      </p:sp>
    </p:spTree>
    <p:extLst>
      <p:ext uri="{BB962C8B-B14F-4D97-AF65-F5344CB8AC3E}">
        <p14:creationId xmlns:p14="http://schemas.microsoft.com/office/powerpoint/2010/main" val="32141381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Zoonotic</a:t>
            </a:r>
            <a:r>
              <a:rPr lang="en-US" b="1" baseline="0" dirty="0" smtClean="0"/>
              <a:t> diseases that affect humans, goats and chickens</a:t>
            </a:r>
            <a:endParaRPr lang="en-US" b="1" dirty="0"/>
          </a:p>
        </p:txBody>
      </p:sp>
      <p:sp>
        <p:nvSpPr>
          <p:cNvPr id="4" name="Slide Number Placeholder 3"/>
          <p:cNvSpPr>
            <a:spLocks noGrp="1"/>
          </p:cNvSpPr>
          <p:nvPr>
            <p:ph type="sldNum" sz="quarter" idx="10"/>
          </p:nvPr>
        </p:nvSpPr>
        <p:spPr/>
        <p:txBody>
          <a:bodyPr/>
          <a:lstStyle/>
          <a:p>
            <a:fld id="{0620107F-FE2A-4996-919F-95F1FB00721B}" type="slidenum">
              <a:rPr lang="en-US" smtClean="0"/>
              <a:t>5</a:t>
            </a:fld>
            <a:endParaRPr lang="en-US"/>
          </a:p>
        </p:txBody>
      </p:sp>
    </p:spTree>
    <p:extLst>
      <p:ext uri="{BB962C8B-B14F-4D97-AF65-F5344CB8AC3E}">
        <p14:creationId xmlns:p14="http://schemas.microsoft.com/office/powerpoint/2010/main" val="2103661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Forage</a:t>
            </a:r>
            <a:r>
              <a:rPr lang="en-US" b="1" baseline="0" dirty="0" smtClean="0"/>
              <a:t> for food</a:t>
            </a:r>
          </a:p>
          <a:p>
            <a:r>
              <a:rPr lang="en-US" b="1" dirty="0" smtClean="0"/>
              <a:t>Goats and chickens provide protein</a:t>
            </a:r>
            <a:r>
              <a:rPr lang="en-US" b="1" baseline="0" dirty="0" smtClean="0"/>
              <a:t> and micronutrients without immediate sacrifice of the animal </a:t>
            </a:r>
          </a:p>
          <a:p>
            <a:r>
              <a:rPr lang="en-US" b="1" baseline="0" dirty="0" smtClean="0"/>
              <a:t>and produce over an extended time</a:t>
            </a:r>
          </a:p>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Provide a potential source of income </a:t>
            </a:r>
          </a:p>
          <a:p>
            <a:endParaRPr lang="en-US" b="1" dirty="0"/>
          </a:p>
        </p:txBody>
      </p:sp>
      <p:sp>
        <p:nvSpPr>
          <p:cNvPr id="4" name="Slide Number Placeholder 3"/>
          <p:cNvSpPr>
            <a:spLocks noGrp="1"/>
          </p:cNvSpPr>
          <p:nvPr>
            <p:ph type="sldNum" sz="quarter" idx="10"/>
          </p:nvPr>
        </p:nvSpPr>
        <p:spPr/>
        <p:txBody>
          <a:bodyPr/>
          <a:lstStyle/>
          <a:p>
            <a:fld id="{0620107F-FE2A-4996-919F-95F1FB00721B}" type="slidenum">
              <a:rPr lang="en-US" smtClean="0"/>
              <a:t>6</a:t>
            </a:fld>
            <a:endParaRPr lang="en-US"/>
          </a:p>
        </p:txBody>
      </p:sp>
    </p:spTree>
    <p:extLst>
      <p:ext uri="{BB962C8B-B14F-4D97-AF65-F5344CB8AC3E}">
        <p14:creationId xmlns:p14="http://schemas.microsoft.com/office/powerpoint/2010/main" val="28713007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All of these diseases have direct effects on the</a:t>
            </a:r>
            <a:r>
              <a:rPr lang="en-US" b="1" baseline="0" dirty="0" smtClean="0"/>
              <a:t> food produced by chickens or goats reducing output of eggs and milk</a:t>
            </a:r>
          </a:p>
          <a:p>
            <a:r>
              <a:rPr lang="en-US" b="1" baseline="0" dirty="0" smtClean="0"/>
              <a:t>Brucellosis can cause abortions in pregnant goats</a:t>
            </a:r>
            <a:endParaRPr lang="en-US" b="1" dirty="0"/>
          </a:p>
        </p:txBody>
      </p:sp>
      <p:sp>
        <p:nvSpPr>
          <p:cNvPr id="4" name="Slide Number Placeholder 3"/>
          <p:cNvSpPr>
            <a:spLocks noGrp="1"/>
          </p:cNvSpPr>
          <p:nvPr>
            <p:ph type="sldNum" sz="quarter" idx="10"/>
          </p:nvPr>
        </p:nvSpPr>
        <p:spPr/>
        <p:txBody>
          <a:bodyPr/>
          <a:lstStyle/>
          <a:p>
            <a:fld id="{0620107F-FE2A-4996-919F-95F1FB00721B}" type="slidenum">
              <a:rPr lang="en-US" smtClean="0"/>
              <a:t>7</a:t>
            </a:fld>
            <a:endParaRPr lang="en-US"/>
          </a:p>
        </p:txBody>
      </p:sp>
    </p:spTree>
    <p:extLst>
      <p:ext uri="{BB962C8B-B14F-4D97-AF65-F5344CB8AC3E}">
        <p14:creationId xmlns:p14="http://schemas.microsoft.com/office/powerpoint/2010/main" val="4587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Affects adult ability to work, affects child development with long-term consequences</a:t>
            </a:r>
          </a:p>
          <a:p>
            <a:endParaRPr lang="en-US" b="1" dirty="0"/>
          </a:p>
        </p:txBody>
      </p:sp>
      <p:sp>
        <p:nvSpPr>
          <p:cNvPr id="4" name="Slide Number Placeholder 3"/>
          <p:cNvSpPr>
            <a:spLocks noGrp="1"/>
          </p:cNvSpPr>
          <p:nvPr>
            <p:ph type="sldNum" sz="quarter" idx="10"/>
          </p:nvPr>
        </p:nvSpPr>
        <p:spPr/>
        <p:txBody>
          <a:bodyPr/>
          <a:lstStyle/>
          <a:p>
            <a:fld id="{0620107F-FE2A-4996-919F-95F1FB00721B}" type="slidenum">
              <a:rPr lang="en-US" smtClean="0"/>
              <a:t>8</a:t>
            </a:fld>
            <a:endParaRPr lang="en-US"/>
          </a:p>
        </p:txBody>
      </p:sp>
    </p:spTree>
    <p:extLst>
      <p:ext uri="{BB962C8B-B14F-4D97-AF65-F5344CB8AC3E}">
        <p14:creationId xmlns:p14="http://schemas.microsoft.com/office/powerpoint/2010/main" val="14496403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Direct and</a:t>
            </a:r>
            <a:r>
              <a:rPr lang="en-US" b="1" baseline="0" dirty="0" smtClean="0"/>
              <a:t> profound effect on development and maintenance of immune function</a:t>
            </a:r>
            <a:endParaRPr lang="en-US" b="1" dirty="0"/>
          </a:p>
        </p:txBody>
      </p:sp>
      <p:sp>
        <p:nvSpPr>
          <p:cNvPr id="4" name="Slide Number Placeholder 3"/>
          <p:cNvSpPr>
            <a:spLocks noGrp="1"/>
          </p:cNvSpPr>
          <p:nvPr>
            <p:ph type="sldNum" sz="quarter" idx="10"/>
          </p:nvPr>
        </p:nvSpPr>
        <p:spPr/>
        <p:txBody>
          <a:bodyPr/>
          <a:lstStyle/>
          <a:p>
            <a:fld id="{0620107F-FE2A-4996-919F-95F1FB00721B}" type="slidenum">
              <a:rPr lang="en-US" smtClean="0"/>
              <a:t>9</a:t>
            </a:fld>
            <a:endParaRPr lang="en-US"/>
          </a:p>
        </p:txBody>
      </p:sp>
    </p:spTree>
    <p:extLst>
      <p:ext uri="{BB962C8B-B14F-4D97-AF65-F5344CB8AC3E}">
        <p14:creationId xmlns:p14="http://schemas.microsoft.com/office/powerpoint/2010/main" val="40250443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20107F-FE2A-4996-919F-95F1FB00721B}" type="slidenum">
              <a:rPr lang="en-US" smtClean="0"/>
              <a:t>10</a:t>
            </a:fld>
            <a:endParaRPr lang="en-US"/>
          </a:p>
        </p:txBody>
      </p:sp>
    </p:spTree>
    <p:extLst>
      <p:ext uri="{BB962C8B-B14F-4D97-AF65-F5344CB8AC3E}">
        <p14:creationId xmlns:p14="http://schemas.microsoft.com/office/powerpoint/2010/main" val="21045162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Malnutrition in utero causes</a:t>
            </a:r>
            <a:r>
              <a:rPr lang="en-US" b="1" baseline="0" dirty="0" smtClean="0"/>
              <a:t> developmental abnormalities</a:t>
            </a:r>
          </a:p>
          <a:p>
            <a:r>
              <a:rPr lang="en-US" b="1" baseline="0" dirty="0" smtClean="0"/>
              <a:t>Low birth weight associated with increased risk of infant mortality</a:t>
            </a:r>
          </a:p>
          <a:p>
            <a:r>
              <a:rPr lang="en-US" b="1" baseline="0" dirty="0" smtClean="0"/>
              <a:t>Increased susceptibility of infectious diseases</a:t>
            </a:r>
          </a:p>
          <a:p>
            <a:endParaRPr lang="en-US" b="1" dirty="0"/>
          </a:p>
        </p:txBody>
      </p:sp>
      <p:sp>
        <p:nvSpPr>
          <p:cNvPr id="4" name="Slide Number Placeholder 3"/>
          <p:cNvSpPr>
            <a:spLocks noGrp="1"/>
          </p:cNvSpPr>
          <p:nvPr>
            <p:ph type="sldNum" sz="quarter" idx="10"/>
          </p:nvPr>
        </p:nvSpPr>
        <p:spPr/>
        <p:txBody>
          <a:bodyPr/>
          <a:lstStyle/>
          <a:p>
            <a:fld id="{0620107F-FE2A-4996-919F-95F1FB00721B}" type="slidenum">
              <a:rPr lang="en-US" smtClean="0"/>
              <a:t>11</a:t>
            </a:fld>
            <a:endParaRPr lang="en-US"/>
          </a:p>
        </p:txBody>
      </p:sp>
    </p:spTree>
    <p:extLst>
      <p:ext uri="{BB962C8B-B14F-4D97-AF65-F5344CB8AC3E}">
        <p14:creationId xmlns:p14="http://schemas.microsoft.com/office/powerpoint/2010/main" val="14193919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4B2B982-77B4-4F83-A5E2-7A1EB487B133}" type="datetimeFigureOut">
              <a:rPr lang="en-US" smtClean="0"/>
              <a:t>12/2/2015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D143D8-AF64-42C6-81A8-E9A9471096CE}" type="slidenum">
              <a:rPr lang="en-US" smtClean="0"/>
              <a:t>‹#›</a:t>
            </a:fld>
            <a:endParaRPr lang="en-US" dirty="0"/>
          </a:p>
        </p:txBody>
      </p:sp>
    </p:spTree>
    <p:extLst>
      <p:ext uri="{BB962C8B-B14F-4D97-AF65-F5344CB8AC3E}">
        <p14:creationId xmlns:p14="http://schemas.microsoft.com/office/powerpoint/2010/main" val="34673196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4B2B982-77B4-4F83-A5E2-7A1EB487B133}" type="datetimeFigureOut">
              <a:rPr lang="en-US" smtClean="0"/>
              <a:t>12/2/2015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D143D8-AF64-42C6-81A8-E9A9471096CE}" type="slidenum">
              <a:rPr lang="en-US" smtClean="0"/>
              <a:t>‹#›</a:t>
            </a:fld>
            <a:endParaRPr lang="en-US" dirty="0"/>
          </a:p>
        </p:txBody>
      </p:sp>
    </p:spTree>
    <p:extLst>
      <p:ext uri="{BB962C8B-B14F-4D97-AF65-F5344CB8AC3E}">
        <p14:creationId xmlns:p14="http://schemas.microsoft.com/office/powerpoint/2010/main" val="31285280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4B2B982-77B4-4F83-A5E2-7A1EB487B133}" type="datetimeFigureOut">
              <a:rPr lang="en-US" smtClean="0"/>
              <a:t>12/2/2015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D143D8-AF64-42C6-81A8-E9A9471096CE}" type="slidenum">
              <a:rPr lang="en-US" smtClean="0"/>
              <a:t>‹#›</a:t>
            </a:fld>
            <a:endParaRPr lang="en-US" dirty="0"/>
          </a:p>
        </p:txBody>
      </p:sp>
    </p:spTree>
    <p:extLst>
      <p:ext uri="{BB962C8B-B14F-4D97-AF65-F5344CB8AC3E}">
        <p14:creationId xmlns:p14="http://schemas.microsoft.com/office/powerpoint/2010/main" val="9169700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4B2B982-77B4-4F83-A5E2-7A1EB487B133}" type="datetimeFigureOut">
              <a:rPr lang="en-US" smtClean="0"/>
              <a:t>12/2/2015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D143D8-AF64-42C6-81A8-E9A9471096CE}" type="slidenum">
              <a:rPr lang="en-US" smtClean="0"/>
              <a:t>‹#›</a:t>
            </a:fld>
            <a:endParaRPr lang="en-US" dirty="0"/>
          </a:p>
        </p:txBody>
      </p:sp>
    </p:spTree>
    <p:extLst>
      <p:ext uri="{BB962C8B-B14F-4D97-AF65-F5344CB8AC3E}">
        <p14:creationId xmlns:p14="http://schemas.microsoft.com/office/powerpoint/2010/main" val="6181506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4B2B982-77B4-4F83-A5E2-7A1EB487B133}" type="datetimeFigureOut">
              <a:rPr lang="en-US" smtClean="0"/>
              <a:t>12/2/2015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D143D8-AF64-42C6-81A8-E9A9471096CE}" type="slidenum">
              <a:rPr lang="en-US" smtClean="0"/>
              <a:t>‹#›</a:t>
            </a:fld>
            <a:endParaRPr lang="en-US" dirty="0"/>
          </a:p>
        </p:txBody>
      </p:sp>
    </p:spTree>
    <p:extLst>
      <p:ext uri="{BB962C8B-B14F-4D97-AF65-F5344CB8AC3E}">
        <p14:creationId xmlns:p14="http://schemas.microsoft.com/office/powerpoint/2010/main" val="3857969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4B2B982-77B4-4F83-A5E2-7A1EB487B133}" type="datetimeFigureOut">
              <a:rPr lang="en-US" smtClean="0"/>
              <a:t>12/2/2015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D143D8-AF64-42C6-81A8-E9A9471096CE}" type="slidenum">
              <a:rPr lang="en-US" smtClean="0"/>
              <a:t>‹#›</a:t>
            </a:fld>
            <a:endParaRPr lang="en-US" dirty="0"/>
          </a:p>
        </p:txBody>
      </p:sp>
    </p:spTree>
    <p:extLst>
      <p:ext uri="{BB962C8B-B14F-4D97-AF65-F5344CB8AC3E}">
        <p14:creationId xmlns:p14="http://schemas.microsoft.com/office/powerpoint/2010/main" val="25514809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4B2B982-77B4-4F83-A5E2-7A1EB487B133}" type="datetimeFigureOut">
              <a:rPr lang="en-US" smtClean="0"/>
              <a:t>12/2/2015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D143D8-AF64-42C6-81A8-E9A9471096CE}" type="slidenum">
              <a:rPr lang="en-US" smtClean="0"/>
              <a:t>‹#›</a:t>
            </a:fld>
            <a:endParaRPr lang="en-US" dirty="0"/>
          </a:p>
        </p:txBody>
      </p:sp>
    </p:spTree>
    <p:extLst>
      <p:ext uri="{BB962C8B-B14F-4D97-AF65-F5344CB8AC3E}">
        <p14:creationId xmlns:p14="http://schemas.microsoft.com/office/powerpoint/2010/main" val="16585499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4B2B982-77B4-4F83-A5E2-7A1EB487B133}" type="datetimeFigureOut">
              <a:rPr lang="en-US" smtClean="0"/>
              <a:t>12/2/2015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D143D8-AF64-42C6-81A8-E9A9471096CE}" type="slidenum">
              <a:rPr lang="en-US" smtClean="0"/>
              <a:t>‹#›</a:t>
            </a:fld>
            <a:endParaRPr lang="en-US" dirty="0"/>
          </a:p>
        </p:txBody>
      </p:sp>
    </p:spTree>
    <p:extLst>
      <p:ext uri="{BB962C8B-B14F-4D97-AF65-F5344CB8AC3E}">
        <p14:creationId xmlns:p14="http://schemas.microsoft.com/office/powerpoint/2010/main" val="22822721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B2B982-77B4-4F83-A5E2-7A1EB487B133}" type="datetimeFigureOut">
              <a:rPr lang="en-US" smtClean="0"/>
              <a:t>12/2/2015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D143D8-AF64-42C6-81A8-E9A9471096CE}" type="slidenum">
              <a:rPr lang="en-US" smtClean="0"/>
              <a:t>‹#›</a:t>
            </a:fld>
            <a:endParaRPr lang="en-US" dirty="0"/>
          </a:p>
        </p:txBody>
      </p:sp>
    </p:spTree>
    <p:extLst>
      <p:ext uri="{BB962C8B-B14F-4D97-AF65-F5344CB8AC3E}">
        <p14:creationId xmlns:p14="http://schemas.microsoft.com/office/powerpoint/2010/main" val="32197212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4B2B982-77B4-4F83-A5E2-7A1EB487B133}" type="datetimeFigureOut">
              <a:rPr lang="en-US" smtClean="0"/>
              <a:t>12/2/2015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D143D8-AF64-42C6-81A8-E9A9471096CE}" type="slidenum">
              <a:rPr lang="en-US" smtClean="0"/>
              <a:t>‹#›</a:t>
            </a:fld>
            <a:endParaRPr lang="en-US" dirty="0"/>
          </a:p>
        </p:txBody>
      </p:sp>
    </p:spTree>
    <p:extLst>
      <p:ext uri="{BB962C8B-B14F-4D97-AF65-F5344CB8AC3E}">
        <p14:creationId xmlns:p14="http://schemas.microsoft.com/office/powerpoint/2010/main" val="24292122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4B2B982-77B4-4F83-A5E2-7A1EB487B133}" type="datetimeFigureOut">
              <a:rPr lang="en-US" smtClean="0"/>
              <a:t>12/2/2015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D143D8-AF64-42C6-81A8-E9A9471096CE}" type="slidenum">
              <a:rPr lang="en-US" smtClean="0"/>
              <a:t>‹#›</a:t>
            </a:fld>
            <a:endParaRPr lang="en-US" dirty="0"/>
          </a:p>
        </p:txBody>
      </p:sp>
    </p:spTree>
    <p:extLst>
      <p:ext uri="{BB962C8B-B14F-4D97-AF65-F5344CB8AC3E}">
        <p14:creationId xmlns:p14="http://schemas.microsoft.com/office/powerpoint/2010/main" val="32285755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B2B982-77B4-4F83-A5E2-7A1EB487B133}" type="datetimeFigureOut">
              <a:rPr lang="en-US" smtClean="0"/>
              <a:t>12/2/2015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D143D8-AF64-42C6-81A8-E9A9471096CE}" type="slidenum">
              <a:rPr lang="en-US" smtClean="0"/>
              <a:t>‹#›</a:t>
            </a:fld>
            <a:endParaRPr lang="en-US" dirty="0"/>
          </a:p>
        </p:txBody>
      </p:sp>
    </p:spTree>
    <p:extLst>
      <p:ext uri="{BB962C8B-B14F-4D97-AF65-F5344CB8AC3E}">
        <p14:creationId xmlns:p14="http://schemas.microsoft.com/office/powerpoint/2010/main" val="1923196908"/>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838201"/>
            <a:ext cx="7848600" cy="2762250"/>
          </a:xfrm>
        </p:spPr>
        <p:txBody>
          <a:bodyPr>
            <a:normAutofit fontScale="90000"/>
          </a:bodyPr>
          <a:lstStyle/>
          <a:p>
            <a:r>
              <a:rPr lang="en-US" dirty="0" smtClean="0"/>
              <a:t>"One Health" </a:t>
            </a:r>
            <a:br>
              <a:rPr lang="en-US" dirty="0" smtClean="0"/>
            </a:br>
            <a:r>
              <a:rPr lang="en-US" dirty="0" smtClean="0"/>
              <a:t>Food Security, Public Health and Other Consequences of Animal-borne Illnesses</a:t>
            </a:r>
            <a:br>
              <a:rPr lang="en-US" dirty="0" smtClean="0"/>
            </a:br>
            <a:endParaRPr lang="en-US" dirty="0"/>
          </a:p>
        </p:txBody>
      </p:sp>
      <p:sp>
        <p:nvSpPr>
          <p:cNvPr id="3" name="Subtitle 2"/>
          <p:cNvSpPr>
            <a:spLocks noGrp="1"/>
          </p:cNvSpPr>
          <p:nvPr>
            <p:ph type="subTitle" idx="1"/>
          </p:nvPr>
        </p:nvSpPr>
        <p:spPr/>
        <p:txBody>
          <a:bodyPr/>
          <a:lstStyle/>
          <a:p>
            <a:r>
              <a:rPr lang="en-US" dirty="0" smtClean="0"/>
              <a:t>Sharon Jackson</a:t>
            </a:r>
            <a:endParaRPr lang="en-US" dirty="0"/>
          </a:p>
        </p:txBody>
      </p:sp>
    </p:spTree>
    <p:extLst>
      <p:ext uri="{BB962C8B-B14F-4D97-AF65-F5344CB8AC3E}">
        <p14:creationId xmlns:p14="http://schemas.microsoft.com/office/powerpoint/2010/main" val="1803056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solidFill>
                  <a:prstClr val="black"/>
                </a:solidFill>
              </a:rPr>
              <a:t>Food Security, Public Health and Other Consequences of Animal-borne </a:t>
            </a:r>
            <a:r>
              <a:rPr lang="en-US" sz="3200" dirty="0" smtClean="0">
                <a:solidFill>
                  <a:prstClr val="black"/>
                </a:solidFill>
              </a:rPr>
              <a:t>Illnesses</a:t>
            </a:r>
            <a:endParaRPr lang="en-US" dirty="0"/>
          </a:p>
        </p:txBody>
      </p:sp>
      <p:sp>
        <p:nvSpPr>
          <p:cNvPr id="3" name="Content Placeholder 2"/>
          <p:cNvSpPr>
            <a:spLocks noGrp="1"/>
          </p:cNvSpPr>
          <p:nvPr>
            <p:ph idx="1"/>
          </p:nvPr>
        </p:nvSpPr>
        <p:spPr/>
        <p:txBody>
          <a:bodyPr>
            <a:normAutofit lnSpcReduction="10000"/>
          </a:bodyPr>
          <a:lstStyle/>
          <a:p>
            <a:pPr marL="0" indent="0" algn="ctr">
              <a:buNone/>
            </a:pPr>
            <a:endParaRPr lang="en-US" dirty="0" smtClean="0"/>
          </a:p>
          <a:p>
            <a:pPr marL="0" indent="0" algn="ctr">
              <a:buNone/>
            </a:pPr>
            <a:r>
              <a:rPr lang="en-US" dirty="0" smtClean="0"/>
              <a:t>“Malnutrition is estimated to be an underlying cause of death for 55 percent of all deaths in children under 15 years old in the developing world from perinatal causes and infectious diseases.”</a:t>
            </a:r>
            <a:endParaRPr lang="en-US" dirty="0"/>
          </a:p>
          <a:p>
            <a:pPr marL="0" indent="0" algn="ctr">
              <a:buNone/>
            </a:pPr>
            <a:endParaRPr lang="en-US" dirty="0" smtClean="0"/>
          </a:p>
          <a:p>
            <a:pPr marL="0" indent="0" algn="r">
              <a:buNone/>
            </a:pPr>
            <a:r>
              <a:rPr lang="en-US" dirty="0" smtClean="0"/>
              <a:t> </a:t>
            </a:r>
            <a:r>
              <a:rPr lang="en-US" sz="1600" dirty="0" smtClean="0"/>
              <a:t>Source: </a:t>
            </a:r>
            <a:r>
              <a:rPr lang="en-US" sz="1600" b="1" u="sng" dirty="0" smtClean="0"/>
              <a:t>Infectious Disease Epidemiology</a:t>
            </a:r>
          </a:p>
          <a:p>
            <a:pPr marL="0" indent="0" algn="r">
              <a:buNone/>
            </a:pPr>
            <a:r>
              <a:rPr lang="en-US" sz="1600" dirty="0" err="1" smtClean="0"/>
              <a:t>Kenrad</a:t>
            </a:r>
            <a:r>
              <a:rPr lang="en-US" sz="1600" dirty="0" smtClean="0"/>
              <a:t> Nelsen et al </a:t>
            </a:r>
            <a:endParaRPr lang="en-US" sz="1600" dirty="0"/>
          </a:p>
        </p:txBody>
      </p:sp>
    </p:spTree>
    <p:extLst>
      <p:ext uri="{BB962C8B-B14F-4D97-AF65-F5344CB8AC3E}">
        <p14:creationId xmlns:p14="http://schemas.microsoft.com/office/powerpoint/2010/main" val="23703720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solidFill>
                  <a:prstClr val="black"/>
                </a:solidFill>
              </a:rPr>
              <a:t>Food Security, Public Health and Other Consequences of Animal-borne Illnesses</a:t>
            </a:r>
            <a:endParaRPr lang="en-US" dirty="0"/>
          </a:p>
        </p:txBody>
      </p:sp>
      <p:sp>
        <p:nvSpPr>
          <p:cNvPr id="3" name="Content Placeholder 2"/>
          <p:cNvSpPr>
            <a:spLocks noGrp="1"/>
          </p:cNvSpPr>
          <p:nvPr>
            <p:ph idx="1"/>
          </p:nvPr>
        </p:nvSpPr>
        <p:spPr/>
        <p:txBody>
          <a:bodyPr/>
          <a:lstStyle/>
          <a:p>
            <a:r>
              <a:rPr lang="en-US" dirty="0" smtClean="0"/>
              <a:t>Malnutrition and infectious disease susceptibility and maternal health</a:t>
            </a:r>
          </a:p>
          <a:p>
            <a:pPr lvl="1"/>
            <a:r>
              <a:rPr lang="en-US" dirty="0"/>
              <a:t>Impact on pregnancy, parturition and post-parturition</a:t>
            </a:r>
          </a:p>
          <a:p>
            <a:pPr lvl="1"/>
            <a:r>
              <a:rPr lang="en-US" dirty="0" smtClean="0"/>
              <a:t>Impact </a:t>
            </a:r>
            <a:r>
              <a:rPr lang="en-US" dirty="0"/>
              <a:t>of low birth weight</a:t>
            </a:r>
          </a:p>
          <a:p>
            <a:pPr lvl="1"/>
            <a:r>
              <a:rPr lang="en-US" dirty="0" smtClean="0"/>
              <a:t>Circulation of common childhood and other diseases</a:t>
            </a:r>
          </a:p>
          <a:p>
            <a:pPr lvl="1"/>
            <a:r>
              <a:rPr lang="en-US" dirty="0" smtClean="0"/>
              <a:t>Circulation of neglected diseases of the developing world</a:t>
            </a:r>
          </a:p>
        </p:txBody>
      </p:sp>
    </p:spTree>
    <p:extLst>
      <p:ext uri="{BB962C8B-B14F-4D97-AF65-F5344CB8AC3E}">
        <p14:creationId xmlns:p14="http://schemas.microsoft.com/office/powerpoint/2010/main" val="30915914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solidFill>
                  <a:prstClr val="black"/>
                </a:solidFill>
              </a:rPr>
              <a:t>Food Security, Public Health and Other Consequences of Animal-borne Illnesses</a:t>
            </a:r>
            <a:endParaRPr lang="en-US" dirty="0"/>
          </a:p>
        </p:txBody>
      </p:sp>
      <p:sp>
        <p:nvSpPr>
          <p:cNvPr id="3" name="Content Placeholder 2"/>
          <p:cNvSpPr>
            <a:spLocks noGrp="1"/>
          </p:cNvSpPr>
          <p:nvPr>
            <p:ph idx="1"/>
          </p:nvPr>
        </p:nvSpPr>
        <p:spPr/>
        <p:txBody>
          <a:bodyPr/>
          <a:lstStyle/>
          <a:p>
            <a:r>
              <a:rPr lang="en-US" dirty="0" smtClean="0"/>
              <a:t>Diarrheal disease – Vitamins A, D, B12, folate, copper, iron, manganese, selenium, zinc</a:t>
            </a:r>
          </a:p>
          <a:p>
            <a:r>
              <a:rPr lang="en-US" dirty="0" smtClean="0"/>
              <a:t>Lower respiratory infections – Vitamin D, calcium, zinc</a:t>
            </a:r>
          </a:p>
          <a:p>
            <a:r>
              <a:rPr lang="en-US" dirty="0" smtClean="0"/>
              <a:t>Measles – Vitamin A</a:t>
            </a:r>
          </a:p>
          <a:p>
            <a:r>
              <a:rPr lang="en-US" dirty="0" smtClean="0"/>
              <a:t>TB – Vitamin A, D (malnutrition is a major risk factor for progression)</a:t>
            </a:r>
          </a:p>
          <a:p>
            <a:r>
              <a:rPr lang="en-US" dirty="0" smtClean="0"/>
              <a:t>Malaria – Vitamin A, zinc</a:t>
            </a:r>
            <a:endParaRPr lang="en-US" dirty="0"/>
          </a:p>
        </p:txBody>
      </p:sp>
    </p:spTree>
    <p:extLst>
      <p:ext uri="{BB962C8B-B14F-4D97-AF65-F5344CB8AC3E}">
        <p14:creationId xmlns:p14="http://schemas.microsoft.com/office/powerpoint/2010/main" val="31236747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solidFill>
                  <a:prstClr val="black"/>
                </a:solidFill>
              </a:rPr>
              <a:t>Food Security, Public Health and Other Consequences of Animal-borne Illnesses</a:t>
            </a:r>
            <a:endParaRPr lang="en-US" dirty="0"/>
          </a:p>
        </p:txBody>
      </p:sp>
      <p:sp>
        <p:nvSpPr>
          <p:cNvPr id="3" name="Content Placeholder 2"/>
          <p:cNvSpPr>
            <a:spLocks noGrp="1"/>
          </p:cNvSpPr>
          <p:nvPr>
            <p:ph idx="1"/>
          </p:nvPr>
        </p:nvSpPr>
        <p:spPr/>
        <p:txBody>
          <a:bodyPr/>
          <a:lstStyle/>
          <a:p>
            <a:r>
              <a:rPr lang="en-US" dirty="0" smtClean="0"/>
              <a:t>Health, nutrition, and economic costs and productivity</a:t>
            </a:r>
          </a:p>
          <a:p>
            <a:pPr lvl="1"/>
            <a:r>
              <a:rPr lang="en-US" dirty="0" smtClean="0"/>
              <a:t>Ability to perform work</a:t>
            </a:r>
          </a:p>
          <a:p>
            <a:pPr lvl="1"/>
            <a:r>
              <a:rPr lang="en-US" dirty="0" smtClean="0"/>
              <a:t>Costs of medical care</a:t>
            </a:r>
          </a:p>
          <a:p>
            <a:pPr lvl="1"/>
            <a:r>
              <a:rPr lang="en-US" dirty="0" smtClean="0"/>
              <a:t>Ability to contribute to the non-farm economy</a:t>
            </a:r>
          </a:p>
          <a:p>
            <a:pPr lvl="1"/>
            <a:r>
              <a:rPr lang="en-US" dirty="0" smtClean="0"/>
              <a:t>Ability to provide for family members</a:t>
            </a:r>
          </a:p>
          <a:p>
            <a:pPr lvl="1"/>
            <a:r>
              <a:rPr lang="en-US" dirty="0" smtClean="0"/>
              <a:t>DALY and QALY</a:t>
            </a:r>
            <a:endParaRPr lang="en-US" dirty="0"/>
          </a:p>
        </p:txBody>
      </p:sp>
    </p:spTree>
    <p:extLst>
      <p:ext uri="{BB962C8B-B14F-4D97-AF65-F5344CB8AC3E}">
        <p14:creationId xmlns:p14="http://schemas.microsoft.com/office/powerpoint/2010/main" val="29401582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solidFill>
                  <a:prstClr val="black"/>
                </a:solidFill>
              </a:rPr>
              <a:t>Food Security, Public Health and Other Consequences of Animal-borne Illnesses</a:t>
            </a:r>
            <a:endParaRPr lang="en-US" dirty="0"/>
          </a:p>
        </p:txBody>
      </p:sp>
      <p:sp>
        <p:nvSpPr>
          <p:cNvPr id="3" name="Content Placeholder 2"/>
          <p:cNvSpPr>
            <a:spLocks noGrp="1"/>
          </p:cNvSpPr>
          <p:nvPr>
            <p:ph idx="1"/>
          </p:nvPr>
        </p:nvSpPr>
        <p:spPr/>
        <p:txBody>
          <a:bodyPr/>
          <a:lstStyle/>
          <a:p>
            <a:r>
              <a:rPr lang="en-US" dirty="0" smtClean="0"/>
              <a:t>Other health effects</a:t>
            </a:r>
          </a:p>
          <a:p>
            <a:pPr lvl="1"/>
            <a:r>
              <a:rPr lang="en-US" dirty="0" smtClean="0"/>
              <a:t>Chronic disease</a:t>
            </a:r>
          </a:p>
          <a:p>
            <a:pPr lvl="1"/>
            <a:endParaRPr lang="en-US" dirty="0"/>
          </a:p>
          <a:p>
            <a:pPr marL="457200" lvl="1" indent="0">
              <a:buNone/>
            </a:pPr>
            <a:r>
              <a:rPr lang="en-US" dirty="0" smtClean="0"/>
              <a:t>“…infectious agents likely determine more cancers, immune mediated syndromes, neurodevelopmental disorders and other chronic conditions than currently appreciated.”</a:t>
            </a:r>
          </a:p>
          <a:p>
            <a:pPr marL="457200" lvl="1" indent="0" algn="r">
              <a:buNone/>
            </a:pPr>
            <a:r>
              <a:rPr lang="en-US" sz="1200" dirty="0"/>
              <a:t>Emerging Infectious Diseases • www.cdc.gov/eid • Vol. 12, No. 7, July 2006 </a:t>
            </a:r>
            <a:endParaRPr lang="en-US" sz="1200" dirty="0" smtClean="0"/>
          </a:p>
          <a:p>
            <a:pPr marL="457200" lvl="1" indent="0" algn="r">
              <a:buNone/>
            </a:pPr>
            <a:r>
              <a:rPr lang="en-US" sz="1200" dirty="0" smtClean="0"/>
              <a:t>O’Connor, Taylor, and Hughes</a:t>
            </a:r>
          </a:p>
        </p:txBody>
      </p:sp>
    </p:spTree>
    <p:extLst>
      <p:ext uri="{BB962C8B-B14F-4D97-AF65-F5344CB8AC3E}">
        <p14:creationId xmlns:p14="http://schemas.microsoft.com/office/powerpoint/2010/main" val="23381549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solidFill>
                  <a:prstClr val="black"/>
                </a:solidFill>
              </a:rPr>
              <a:t>Food Security, Public Health and Other Consequences of Animal-borne Illnesses</a:t>
            </a:r>
            <a:endParaRPr lang="en-US" dirty="0"/>
          </a:p>
        </p:txBody>
      </p:sp>
      <p:sp>
        <p:nvSpPr>
          <p:cNvPr id="3" name="Content Placeholder 2"/>
          <p:cNvSpPr>
            <a:spLocks noGrp="1"/>
          </p:cNvSpPr>
          <p:nvPr>
            <p:ph idx="1"/>
          </p:nvPr>
        </p:nvSpPr>
        <p:spPr/>
        <p:txBody>
          <a:bodyPr/>
          <a:lstStyle/>
          <a:p>
            <a:pPr marL="0" indent="0" algn="ctr">
              <a:buNone/>
            </a:pPr>
            <a:endParaRPr lang="en-US" dirty="0" smtClean="0"/>
          </a:p>
          <a:p>
            <a:pPr marL="0" indent="0" algn="ctr">
              <a:buNone/>
            </a:pPr>
            <a:endParaRPr lang="en-US" dirty="0"/>
          </a:p>
          <a:p>
            <a:pPr marL="0" indent="0" algn="ctr">
              <a:buNone/>
            </a:pPr>
            <a:endParaRPr lang="en-US" dirty="0" smtClean="0"/>
          </a:p>
          <a:p>
            <a:pPr marL="0" indent="0" algn="ctr">
              <a:buNone/>
            </a:pPr>
            <a:r>
              <a:rPr lang="en-US" dirty="0" smtClean="0"/>
              <a:t>Questions?</a:t>
            </a:r>
            <a:endParaRPr lang="en-US" dirty="0"/>
          </a:p>
        </p:txBody>
      </p:sp>
    </p:spTree>
    <p:extLst>
      <p:ext uri="{BB962C8B-B14F-4D97-AF65-F5344CB8AC3E}">
        <p14:creationId xmlns:p14="http://schemas.microsoft.com/office/powerpoint/2010/main" val="25132382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1143000"/>
          </a:xfrm>
        </p:spPr>
        <p:txBody>
          <a:bodyPr>
            <a:normAutofit fontScale="90000"/>
          </a:bodyPr>
          <a:lstStyle/>
          <a:p>
            <a:r>
              <a:rPr lang="en-US" sz="3600" dirty="0" smtClean="0"/>
              <a:t>Food Security, Public Health and Other Consequences of Animal-borne Illnesses</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r>
              <a:rPr lang="en-US" sz="4800" dirty="0" smtClean="0"/>
              <a:t>What is “One Health?”</a:t>
            </a:r>
          </a:p>
          <a:p>
            <a:r>
              <a:rPr lang="en-US" sz="4800" dirty="0" smtClean="0"/>
              <a:t>Why is it important?</a:t>
            </a:r>
            <a:endParaRPr lang="en-US" sz="4800" dirty="0"/>
          </a:p>
        </p:txBody>
      </p:sp>
    </p:spTree>
    <p:extLst>
      <p:ext uri="{BB962C8B-B14F-4D97-AF65-F5344CB8AC3E}">
        <p14:creationId xmlns:p14="http://schemas.microsoft.com/office/powerpoint/2010/main" val="17827156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solidFill>
                  <a:prstClr val="white"/>
                </a:solidFill>
              </a:rPr>
              <a:t>Food Security, Public Health and Other Consequences of Animal-borne Illnesses</a:t>
            </a:r>
            <a:endParaRPr lang="en-US" dirty="0"/>
          </a:p>
        </p:txBody>
      </p:sp>
      <p:sp>
        <p:nvSpPr>
          <p:cNvPr id="3" name="Content Placeholder 2"/>
          <p:cNvSpPr>
            <a:spLocks noGrp="1"/>
          </p:cNvSpPr>
          <p:nvPr>
            <p:ph idx="1"/>
          </p:nvPr>
        </p:nvSpPr>
        <p:spPr>
          <a:xfrm>
            <a:off x="381000" y="1905000"/>
            <a:ext cx="8229600" cy="4525963"/>
          </a:xfrm>
        </p:spPr>
        <p:txBody>
          <a:bodyPr/>
          <a:lstStyle/>
          <a:p>
            <a:pPr marL="0" indent="0">
              <a:buNone/>
            </a:pPr>
            <a:r>
              <a:rPr lang="en-US" dirty="0" smtClean="0"/>
              <a:t>One Health </a:t>
            </a:r>
          </a:p>
          <a:p>
            <a:pPr marL="0" indent="0">
              <a:buNone/>
            </a:pPr>
            <a:r>
              <a:rPr lang="en-US" dirty="0"/>
              <a:t>	</a:t>
            </a:r>
            <a:r>
              <a:rPr lang="en-US" dirty="0" smtClean="0"/>
              <a:t>affects Food Security</a:t>
            </a:r>
          </a:p>
          <a:p>
            <a:pPr marL="0" indent="0">
              <a:buNone/>
            </a:pPr>
            <a:r>
              <a:rPr lang="en-US" dirty="0"/>
              <a:t>	</a:t>
            </a:r>
            <a:r>
              <a:rPr lang="en-US" dirty="0" smtClean="0"/>
              <a:t>	affects Nutritional Status</a:t>
            </a:r>
          </a:p>
          <a:p>
            <a:pPr marL="0" indent="0">
              <a:buNone/>
            </a:pPr>
            <a:r>
              <a:rPr lang="en-US" dirty="0"/>
              <a:t>	</a:t>
            </a:r>
            <a:r>
              <a:rPr lang="en-US" dirty="0" smtClean="0"/>
              <a:t>		affects Immunity </a:t>
            </a:r>
          </a:p>
          <a:p>
            <a:pPr marL="0" indent="0">
              <a:buNone/>
            </a:pPr>
            <a:r>
              <a:rPr lang="en-US" dirty="0"/>
              <a:t>	</a:t>
            </a:r>
            <a:r>
              <a:rPr lang="en-US" dirty="0" smtClean="0"/>
              <a:t>			affects Disease 						Susceptibility</a:t>
            </a:r>
            <a:endParaRPr lang="en-US" dirty="0"/>
          </a:p>
        </p:txBody>
      </p:sp>
    </p:spTree>
    <p:extLst>
      <p:ext uri="{BB962C8B-B14F-4D97-AF65-F5344CB8AC3E}">
        <p14:creationId xmlns:p14="http://schemas.microsoft.com/office/powerpoint/2010/main" val="4391213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solidFill>
                  <a:prstClr val="black"/>
                </a:solidFill>
              </a:rPr>
              <a:t>Food Security, Public Health and Other Consequences of Animal-borne Illnesses</a:t>
            </a:r>
            <a:endParaRPr lang="en-US" dirty="0"/>
          </a:p>
        </p:txBody>
      </p:sp>
      <p:pic>
        <p:nvPicPr>
          <p:cNvPr id="1026" name="Picture 2"/>
          <p:cNvPicPr>
            <a:picLocks noGrp="1" noChangeAspect="1" noChangeArrowheads="1"/>
          </p:cNvPicPr>
          <p:nvPr>
            <p:ph idx="1"/>
          </p:nvPr>
        </p:nvPicPr>
        <p:blipFill rotWithShape="1">
          <a:blip r:embed="rId3">
            <a:extLst>
              <a:ext uri="{28A0092B-C50C-407E-A947-70E740481C1C}">
                <a14:useLocalDpi xmlns:a14="http://schemas.microsoft.com/office/drawing/2010/main" val="0"/>
              </a:ext>
            </a:extLst>
          </a:blip>
          <a:srcRect l="-3339" t="-974" r="-1073" b="334"/>
          <a:stretch/>
        </p:blipFill>
        <p:spPr bwMode="auto">
          <a:xfrm>
            <a:off x="76200" y="1676400"/>
            <a:ext cx="8772525" cy="68835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5"/>
          <p:cNvSpPr/>
          <p:nvPr/>
        </p:nvSpPr>
        <p:spPr>
          <a:xfrm>
            <a:off x="1143000" y="5029200"/>
            <a:ext cx="3810000" cy="1371600"/>
          </a:xfrm>
          <a:prstGeom prst="rect">
            <a:avLst/>
          </a:prstGeom>
          <a:solidFill>
            <a:schemeClr val="tx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b="1" i="1" dirty="0" smtClean="0">
                <a:solidFill>
                  <a:schemeClr val="bg1"/>
                </a:solidFill>
              </a:rPr>
              <a:t>Key characteristic –  Human Nutrition</a:t>
            </a:r>
            <a:endParaRPr lang="en-US" b="1" i="1" dirty="0">
              <a:solidFill>
                <a:schemeClr val="bg1"/>
              </a:solidFill>
            </a:endParaRPr>
          </a:p>
          <a:p>
            <a:endParaRPr lang="en-US" b="1" i="1" dirty="0" smtClean="0">
              <a:solidFill>
                <a:schemeClr val="bg1"/>
              </a:solidFill>
            </a:endParaRPr>
          </a:p>
          <a:p>
            <a:r>
              <a:rPr lang="en-US" b="1" i="1" dirty="0" smtClean="0">
                <a:solidFill>
                  <a:schemeClr val="bg1"/>
                </a:solidFill>
              </a:rPr>
              <a:t>Goats and chickens are important sources of nutrition </a:t>
            </a:r>
            <a:endParaRPr lang="en-US" b="1" i="1" dirty="0">
              <a:solidFill>
                <a:schemeClr val="bg1"/>
              </a:solidFill>
            </a:endParaRPr>
          </a:p>
        </p:txBody>
      </p:sp>
    </p:spTree>
    <p:extLst>
      <p:ext uri="{BB962C8B-B14F-4D97-AF65-F5344CB8AC3E}">
        <p14:creationId xmlns:p14="http://schemas.microsoft.com/office/powerpoint/2010/main" val="29124646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solidFill>
                  <a:prstClr val="black"/>
                </a:solidFill>
              </a:rPr>
              <a:t>Food Security, Public Health and Other Consequences of Animal-borne Illnesses</a:t>
            </a:r>
            <a:endParaRPr lang="en-US" dirty="0"/>
          </a:p>
        </p:txBody>
      </p:sp>
      <p:pic>
        <p:nvPicPr>
          <p:cNvPr id="1026" name="Picture 2" descr="C:\Users\oduser\Downloads\Attachments_2014104\01_10_63-Goat-with-Chicken-on-its-back_web.jpg"/>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3302000" y="1831181"/>
            <a:ext cx="2540000" cy="406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283304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solidFill>
                  <a:prstClr val="white"/>
                </a:solidFill>
              </a:rPr>
              <a:t>Food Security, Public Health and Other Consequences of Animal-borne Illnesses</a:t>
            </a:r>
            <a:endParaRPr lang="en-US" dirty="0"/>
          </a:p>
        </p:txBody>
      </p:sp>
      <p:sp>
        <p:nvSpPr>
          <p:cNvPr id="3" name="Content Placeholder 2"/>
          <p:cNvSpPr>
            <a:spLocks noGrp="1"/>
          </p:cNvSpPr>
          <p:nvPr>
            <p:ph idx="1"/>
          </p:nvPr>
        </p:nvSpPr>
        <p:spPr>
          <a:xfrm>
            <a:off x="457200" y="2057400"/>
            <a:ext cx="8229600" cy="4525963"/>
          </a:xfrm>
        </p:spPr>
        <p:txBody>
          <a:bodyPr>
            <a:normAutofit lnSpcReduction="10000"/>
          </a:bodyPr>
          <a:lstStyle/>
          <a:p>
            <a:r>
              <a:rPr lang="en-US" dirty="0" smtClean="0"/>
              <a:t>Advantage of goats </a:t>
            </a:r>
            <a:r>
              <a:rPr lang="en-US" dirty="0"/>
              <a:t>and chickens in food security</a:t>
            </a:r>
          </a:p>
          <a:p>
            <a:pPr lvl="1"/>
            <a:r>
              <a:rPr lang="en-US" dirty="0"/>
              <a:t>No requirement for formal feed </a:t>
            </a:r>
            <a:r>
              <a:rPr lang="en-US" dirty="0" smtClean="0"/>
              <a:t>inputs</a:t>
            </a:r>
          </a:p>
          <a:p>
            <a:r>
              <a:rPr lang="en-US" dirty="0"/>
              <a:t>Sustainability of goats and chickens in agricultural production</a:t>
            </a:r>
          </a:p>
          <a:p>
            <a:pPr lvl="1"/>
            <a:r>
              <a:rPr lang="en-US" dirty="0"/>
              <a:t>Food</a:t>
            </a:r>
          </a:p>
          <a:p>
            <a:pPr lvl="1"/>
            <a:r>
              <a:rPr lang="en-US" dirty="0"/>
              <a:t>Non-food animal products </a:t>
            </a:r>
          </a:p>
          <a:p>
            <a:pPr lvl="2"/>
            <a:r>
              <a:rPr lang="en-US" dirty="0"/>
              <a:t>Fertilizer</a:t>
            </a:r>
          </a:p>
          <a:p>
            <a:pPr lvl="2"/>
            <a:r>
              <a:rPr lang="en-US" dirty="0"/>
              <a:t>hair</a:t>
            </a:r>
          </a:p>
          <a:p>
            <a:pPr marL="457200" lvl="1" indent="0">
              <a:buNone/>
            </a:pPr>
            <a:endParaRPr lang="en-US" dirty="0"/>
          </a:p>
          <a:p>
            <a:endParaRPr lang="en-US" dirty="0"/>
          </a:p>
        </p:txBody>
      </p:sp>
    </p:spTree>
    <p:extLst>
      <p:ext uri="{BB962C8B-B14F-4D97-AF65-F5344CB8AC3E}">
        <p14:creationId xmlns:p14="http://schemas.microsoft.com/office/powerpoint/2010/main" val="12274485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143000"/>
          </a:xfrm>
        </p:spPr>
        <p:txBody>
          <a:bodyPr>
            <a:normAutofit fontScale="90000"/>
          </a:bodyPr>
          <a:lstStyle/>
          <a:p>
            <a:r>
              <a:rPr lang="en-US" dirty="0" smtClean="0"/>
              <a:t/>
            </a:r>
            <a:br>
              <a:rPr lang="en-US" dirty="0" smtClean="0"/>
            </a:br>
            <a:r>
              <a:rPr lang="en-US" sz="3600" dirty="0" smtClean="0"/>
              <a:t>Food Security, Public Health and Other Consequences of Animal-borne Illnesses</a:t>
            </a:r>
            <a:endParaRPr lang="en-US" sz="3600" dirty="0"/>
          </a:p>
        </p:txBody>
      </p:sp>
      <p:sp>
        <p:nvSpPr>
          <p:cNvPr id="3" name="Content Placeholder 2"/>
          <p:cNvSpPr>
            <a:spLocks noGrp="1"/>
          </p:cNvSpPr>
          <p:nvPr>
            <p:ph idx="1"/>
          </p:nvPr>
        </p:nvSpPr>
        <p:spPr/>
        <p:txBody>
          <a:bodyPr>
            <a:normAutofit fontScale="92500" lnSpcReduction="20000"/>
          </a:bodyPr>
          <a:lstStyle/>
          <a:p>
            <a:r>
              <a:rPr lang="en-US" dirty="0" smtClean="0"/>
              <a:t>Animal and human burden of disease</a:t>
            </a:r>
          </a:p>
          <a:p>
            <a:pPr lvl="1"/>
            <a:r>
              <a:rPr lang="en-US" dirty="0" smtClean="0"/>
              <a:t>Avian influenza </a:t>
            </a:r>
          </a:p>
          <a:p>
            <a:pPr lvl="2"/>
            <a:r>
              <a:rPr lang="en-US" dirty="0" smtClean="0"/>
              <a:t>May cause significant disease if a </a:t>
            </a:r>
            <a:r>
              <a:rPr lang="en-US" smtClean="0"/>
              <a:t>highly pathogenic </a:t>
            </a:r>
            <a:r>
              <a:rPr lang="en-US" dirty="0" smtClean="0"/>
              <a:t>variant in both domestic birds and humans</a:t>
            </a:r>
          </a:p>
          <a:p>
            <a:pPr lvl="2"/>
            <a:r>
              <a:rPr lang="en-US" dirty="0" smtClean="0"/>
              <a:t>Spread by infectious droppings or aerosols</a:t>
            </a:r>
          </a:p>
          <a:p>
            <a:pPr lvl="1"/>
            <a:r>
              <a:rPr lang="en-US" dirty="0" smtClean="0"/>
              <a:t>Newcastle disease</a:t>
            </a:r>
          </a:p>
          <a:p>
            <a:pPr lvl="2"/>
            <a:r>
              <a:rPr lang="en-US" dirty="0" smtClean="0"/>
              <a:t>May cause significant disease in domestic birds , minor disease in humans</a:t>
            </a:r>
          </a:p>
          <a:p>
            <a:pPr lvl="2"/>
            <a:r>
              <a:rPr lang="en-US" dirty="0" smtClean="0"/>
              <a:t>Spread by infectious aerosols</a:t>
            </a:r>
          </a:p>
          <a:p>
            <a:pPr lvl="1"/>
            <a:r>
              <a:rPr lang="en-US" dirty="0" smtClean="0"/>
              <a:t>Brucellosis</a:t>
            </a:r>
          </a:p>
          <a:p>
            <a:pPr lvl="2"/>
            <a:r>
              <a:rPr lang="en-US" dirty="0" smtClean="0"/>
              <a:t>May have significant  disease in humans, may be asymptomatic in goats</a:t>
            </a:r>
          </a:p>
          <a:p>
            <a:pPr lvl="2"/>
            <a:r>
              <a:rPr lang="en-US" dirty="0" smtClean="0"/>
              <a:t>Spread by contact with infectious material, including milk</a:t>
            </a:r>
            <a:endParaRPr lang="en-US" dirty="0"/>
          </a:p>
        </p:txBody>
      </p:sp>
    </p:spTree>
    <p:extLst>
      <p:ext uri="{BB962C8B-B14F-4D97-AF65-F5344CB8AC3E}">
        <p14:creationId xmlns:p14="http://schemas.microsoft.com/office/powerpoint/2010/main" val="30546372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solidFill>
                  <a:prstClr val="black"/>
                </a:solidFill>
              </a:rPr>
              <a:t>Food Security, Public Health and Other Consequences of Animal-borne Illnesses</a:t>
            </a:r>
            <a:endParaRPr lang="en-US" dirty="0"/>
          </a:p>
        </p:txBody>
      </p:sp>
      <p:sp>
        <p:nvSpPr>
          <p:cNvPr id="3" name="Content Placeholder 2"/>
          <p:cNvSpPr>
            <a:spLocks noGrp="1"/>
          </p:cNvSpPr>
          <p:nvPr>
            <p:ph idx="1"/>
          </p:nvPr>
        </p:nvSpPr>
        <p:spPr/>
        <p:txBody>
          <a:bodyPr/>
          <a:lstStyle/>
          <a:p>
            <a:r>
              <a:rPr lang="en-US" dirty="0" smtClean="0"/>
              <a:t>Loss of protein provided goats and chickens </a:t>
            </a:r>
          </a:p>
          <a:p>
            <a:pPr lvl="1"/>
            <a:r>
              <a:rPr lang="en-US" dirty="0" smtClean="0"/>
              <a:t>Adults and child development</a:t>
            </a:r>
          </a:p>
          <a:p>
            <a:r>
              <a:rPr lang="en-US" dirty="0" smtClean="0"/>
              <a:t>Less wealth accumulation </a:t>
            </a:r>
          </a:p>
          <a:p>
            <a:pPr lvl="1"/>
            <a:r>
              <a:rPr lang="en-US" dirty="0" smtClean="0"/>
              <a:t>Loss or reduction in eggs and milk</a:t>
            </a:r>
          </a:p>
        </p:txBody>
      </p:sp>
    </p:spTree>
    <p:extLst>
      <p:ext uri="{BB962C8B-B14F-4D97-AF65-F5344CB8AC3E}">
        <p14:creationId xmlns:p14="http://schemas.microsoft.com/office/powerpoint/2010/main" val="36245102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solidFill>
                  <a:prstClr val="black"/>
                </a:solidFill>
              </a:rPr>
              <a:t>Food Security, Public Health and Other Consequences of Animal-borne Illnesses</a:t>
            </a:r>
            <a:endParaRPr lang="en-US" dirty="0"/>
          </a:p>
        </p:txBody>
      </p:sp>
      <p:sp>
        <p:nvSpPr>
          <p:cNvPr id="3" name="Content Placeholder 2"/>
          <p:cNvSpPr>
            <a:spLocks noGrp="1"/>
          </p:cNvSpPr>
          <p:nvPr>
            <p:ph idx="1"/>
          </p:nvPr>
        </p:nvSpPr>
        <p:spPr/>
        <p:txBody>
          <a:bodyPr/>
          <a:lstStyle/>
          <a:p>
            <a:r>
              <a:rPr lang="en-US" dirty="0" smtClean="0"/>
              <a:t>The relationship between nutrition and human immune function</a:t>
            </a:r>
          </a:p>
          <a:p>
            <a:pPr lvl="1"/>
            <a:r>
              <a:rPr lang="en-US" dirty="0" smtClean="0"/>
              <a:t>Protein</a:t>
            </a:r>
          </a:p>
          <a:p>
            <a:pPr lvl="1"/>
            <a:r>
              <a:rPr lang="en-US" dirty="0" smtClean="0"/>
              <a:t>Micronutrients (vitamins and minerals)</a:t>
            </a:r>
            <a:endParaRPr lang="en-US" dirty="0"/>
          </a:p>
        </p:txBody>
      </p:sp>
    </p:spTree>
    <p:extLst>
      <p:ext uri="{BB962C8B-B14F-4D97-AF65-F5344CB8AC3E}">
        <p14:creationId xmlns:p14="http://schemas.microsoft.com/office/powerpoint/2010/main" val="27030699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1664</TotalTime>
  <Words>763</Words>
  <Application>Microsoft Office PowerPoint</Application>
  <PresentationFormat>On-screen Show (4:3)</PresentationFormat>
  <Paragraphs>116</Paragraphs>
  <Slides>15</Slides>
  <Notes>12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Calibri</vt:lpstr>
      <vt:lpstr>Office Theme</vt:lpstr>
      <vt:lpstr>"One Health"  Food Security, Public Health and Other Consequences of Animal-borne Illnesses </vt:lpstr>
      <vt:lpstr>Food Security, Public Health and Other Consequences of Animal-borne Illnesses </vt:lpstr>
      <vt:lpstr>Food Security, Public Health and Other Consequences of Animal-borne Illnesses</vt:lpstr>
      <vt:lpstr>Food Security, Public Health and Other Consequences of Animal-borne Illnesses</vt:lpstr>
      <vt:lpstr>Food Security, Public Health and Other Consequences of Animal-borne Illnesses</vt:lpstr>
      <vt:lpstr>Food Security, Public Health and Other Consequences of Animal-borne Illnesses</vt:lpstr>
      <vt:lpstr> Food Security, Public Health and Other Consequences of Animal-borne Illnesses</vt:lpstr>
      <vt:lpstr>Food Security, Public Health and Other Consequences of Animal-borne Illnesses</vt:lpstr>
      <vt:lpstr>Food Security, Public Health and Other Consequences of Animal-borne Illnesses</vt:lpstr>
      <vt:lpstr>Food Security, Public Health and Other Consequences of Animal-borne Illnesses</vt:lpstr>
      <vt:lpstr>Food Security, Public Health and Other Consequences of Animal-borne Illnesses</vt:lpstr>
      <vt:lpstr>Food Security, Public Health and Other Consequences of Animal-borne Illnesses</vt:lpstr>
      <vt:lpstr>Food Security, Public Health and Other Consequences of Animal-borne Illnesses</vt:lpstr>
      <vt:lpstr>Food Security, Public Health and Other Consequences of Animal-borne Illnesses</vt:lpstr>
      <vt:lpstr>Food Security, Public Health and Other Consequences of Animal-borne Illnesses</vt:lpstr>
    </vt:vector>
  </TitlesOfParts>
  <Company>U S Department of State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"One Health"  Food Security, Public Health and Other Consequences of Animal-borne Illnesses</dc:title>
  <dc:creator>"%username%"</dc:creator>
  <cp:lastModifiedBy>Blair</cp:lastModifiedBy>
  <cp:revision>44</cp:revision>
  <cp:lastPrinted>2014-10-03T20:31:01Z</cp:lastPrinted>
  <dcterms:created xsi:type="dcterms:W3CDTF">2014-09-30T20:19:03Z</dcterms:created>
  <dcterms:modified xsi:type="dcterms:W3CDTF">2015-12-03T14:35:36Z</dcterms:modified>
</cp:coreProperties>
</file>